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0" r:id="rId6"/>
    <p:sldId id="261" r:id="rId7"/>
    <p:sldId id="276" r:id="rId8"/>
    <p:sldId id="262" r:id="rId9"/>
    <p:sldId id="277" r:id="rId10"/>
    <p:sldId id="263" r:id="rId11"/>
    <p:sldId id="271" r:id="rId12"/>
    <p:sldId id="278" r:id="rId13"/>
    <p:sldId id="264" r:id="rId14"/>
    <p:sldId id="272" r:id="rId15"/>
    <p:sldId id="273" r:id="rId16"/>
    <p:sldId id="265" r:id="rId17"/>
    <p:sldId id="274" r:id="rId18"/>
    <p:sldId id="275" r:id="rId19"/>
    <p:sldId id="267" r:id="rId20"/>
    <p:sldId id="269" r:id="rId21"/>
    <p:sldId id="270"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B8EA3-5143-4A71-AB77-45FE393A49D8}" v="78" dt="2020-10-01T04:18:54.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4127" autoAdjust="0"/>
  </p:normalViewPr>
  <p:slideViewPr>
    <p:cSldViewPr snapToGrid="0">
      <p:cViewPr varScale="1">
        <p:scale>
          <a:sx n="83" d="100"/>
          <a:sy n="83" d="100"/>
        </p:scale>
        <p:origin x="-658" y="-6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02070-E15F-47BE-A7A2-678262D86E48}" type="doc">
      <dgm:prSet loTypeId="urn:microsoft.com/office/officeart/2005/8/layout/process1" loCatId="process" qsTypeId="urn:microsoft.com/office/officeart/2005/8/quickstyle/simple1" qsCatId="simple" csTypeId="urn:microsoft.com/office/officeart/2005/8/colors/accent1_2" csCatId="accent1" phldr="1"/>
      <dgm:spPr/>
    </dgm:pt>
    <dgm:pt modelId="{2C9EC73A-19D3-452D-9064-79F933EFEB91}">
      <dgm:prSet phldrT="[Text]"/>
      <dgm:spPr/>
      <dgm:t>
        <a:bodyPr/>
        <a:lstStyle/>
        <a:p>
          <a:r>
            <a:rPr lang="en-US" dirty="0"/>
            <a:t>Scrap Data from Wikipedia.</a:t>
          </a:r>
        </a:p>
      </dgm:t>
    </dgm:pt>
    <dgm:pt modelId="{38B56CC8-C074-4C7D-BCD0-A41F26285F0B}" type="parTrans" cxnId="{870474AB-9D8A-4C36-BBDF-909FF85761B6}">
      <dgm:prSet/>
      <dgm:spPr/>
      <dgm:t>
        <a:bodyPr/>
        <a:lstStyle/>
        <a:p>
          <a:endParaRPr lang="en-US"/>
        </a:p>
      </dgm:t>
    </dgm:pt>
    <dgm:pt modelId="{1F7BB766-7803-46F2-A699-76E743F982CE}" type="sibTrans" cxnId="{870474AB-9D8A-4C36-BBDF-909FF85761B6}">
      <dgm:prSet/>
      <dgm:spPr/>
      <dgm:t>
        <a:bodyPr/>
        <a:lstStyle/>
        <a:p>
          <a:endParaRPr lang="en-US"/>
        </a:p>
      </dgm:t>
    </dgm:pt>
    <dgm:pt modelId="{74B6681A-05EF-465F-9F96-79C3983F052A}">
      <dgm:prSet phldrT="[Text]"/>
      <dgm:spPr/>
      <dgm:t>
        <a:bodyPr/>
        <a:lstStyle/>
        <a:p>
          <a:r>
            <a:rPr lang="en-US" dirty="0"/>
            <a:t>Store the Data into a data frame</a:t>
          </a:r>
        </a:p>
      </dgm:t>
    </dgm:pt>
    <dgm:pt modelId="{7FB415EE-519A-438C-A76C-E4E456B51D9C}" type="parTrans" cxnId="{E55119CD-D14C-4B91-87EC-B0DC44A189AA}">
      <dgm:prSet/>
      <dgm:spPr/>
      <dgm:t>
        <a:bodyPr/>
        <a:lstStyle/>
        <a:p>
          <a:endParaRPr lang="en-US"/>
        </a:p>
      </dgm:t>
    </dgm:pt>
    <dgm:pt modelId="{30288B7F-F422-45D7-8C82-9A179E2AEC03}" type="sibTrans" cxnId="{E55119CD-D14C-4B91-87EC-B0DC44A189AA}">
      <dgm:prSet/>
      <dgm:spPr/>
      <dgm:t>
        <a:bodyPr/>
        <a:lstStyle/>
        <a:p>
          <a:endParaRPr lang="en-US"/>
        </a:p>
      </dgm:t>
    </dgm:pt>
    <dgm:pt modelId="{F924384B-28E0-4BA6-9C6F-36E0380818CF}">
      <dgm:prSet phldrT="[Text]"/>
      <dgm:spPr/>
      <dgm:t>
        <a:bodyPr/>
        <a:lstStyle/>
        <a:p>
          <a:r>
            <a:rPr lang="en-US" dirty="0"/>
            <a:t>Assign coordinates to each neighborhood</a:t>
          </a:r>
        </a:p>
      </dgm:t>
    </dgm:pt>
    <dgm:pt modelId="{6195C40D-6485-4CB0-B336-27BD6044944E}" type="parTrans" cxnId="{D75C27D0-ED6C-40B9-BB12-08F9F866409B}">
      <dgm:prSet/>
      <dgm:spPr/>
      <dgm:t>
        <a:bodyPr/>
        <a:lstStyle/>
        <a:p>
          <a:endParaRPr lang="en-US"/>
        </a:p>
      </dgm:t>
    </dgm:pt>
    <dgm:pt modelId="{FFFFC80C-D7CA-49DC-87F3-EC93CB279CCA}" type="sibTrans" cxnId="{D75C27D0-ED6C-40B9-BB12-08F9F866409B}">
      <dgm:prSet/>
      <dgm:spPr/>
      <dgm:t>
        <a:bodyPr/>
        <a:lstStyle/>
        <a:p>
          <a:endParaRPr lang="en-US"/>
        </a:p>
      </dgm:t>
    </dgm:pt>
    <dgm:pt modelId="{5F2B0935-956E-4AF8-9B54-59637A519AA5}" type="pres">
      <dgm:prSet presAssocID="{41402070-E15F-47BE-A7A2-678262D86E48}" presName="Name0" presStyleCnt="0">
        <dgm:presLayoutVars>
          <dgm:dir/>
          <dgm:resizeHandles val="exact"/>
        </dgm:presLayoutVars>
      </dgm:prSet>
      <dgm:spPr/>
    </dgm:pt>
    <dgm:pt modelId="{D2DC1168-F63D-4F5F-ACF8-D2984A83CC43}" type="pres">
      <dgm:prSet presAssocID="{2C9EC73A-19D3-452D-9064-79F933EFEB91}" presName="node" presStyleLbl="node1" presStyleIdx="0" presStyleCnt="3" custLinFactNeighborX="1690" custLinFactNeighborY="-1690">
        <dgm:presLayoutVars>
          <dgm:bulletEnabled val="1"/>
        </dgm:presLayoutVars>
      </dgm:prSet>
      <dgm:spPr/>
      <dgm:t>
        <a:bodyPr/>
        <a:lstStyle/>
        <a:p>
          <a:endParaRPr lang="en-US"/>
        </a:p>
      </dgm:t>
    </dgm:pt>
    <dgm:pt modelId="{2307BE7F-FCA7-4A78-A9F7-F21AA53FB380}" type="pres">
      <dgm:prSet presAssocID="{1F7BB766-7803-46F2-A699-76E743F982CE}" presName="sibTrans" presStyleLbl="sibTrans2D1" presStyleIdx="0" presStyleCnt="2"/>
      <dgm:spPr/>
      <dgm:t>
        <a:bodyPr/>
        <a:lstStyle/>
        <a:p>
          <a:endParaRPr lang="en-US"/>
        </a:p>
      </dgm:t>
    </dgm:pt>
    <dgm:pt modelId="{813E7955-B00D-45C1-BA3B-7A9479E86D70}" type="pres">
      <dgm:prSet presAssocID="{1F7BB766-7803-46F2-A699-76E743F982CE}" presName="connectorText" presStyleLbl="sibTrans2D1" presStyleIdx="0" presStyleCnt="2"/>
      <dgm:spPr/>
      <dgm:t>
        <a:bodyPr/>
        <a:lstStyle/>
        <a:p>
          <a:endParaRPr lang="en-US"/>
        </a:p>
      </dgm:t>
    </dgm:pt>
    <dgm:pt modelId="{4967B1AE-B5B3-440D-AD12-D08994A0AEA9}" type="pres">
      <dgm:prSet presAssocID="{74B6681A-05EF-465F-9F96-79C3983F052A}" presName="node" presStyleLbl="node1" presStyleIdx="1" presStyleCnt="3">
        <dgm:presLayoutVars>
          <dgm:bulletEnabled val="1"/>
        </dgm:presLayoutVars>
      </dgm:prSet>
      <dgm:spPr/>
      <dgm:t>
        <a:bodyPr/>
        <a:lstStyle/>
        <a:p>
          <a:endParaRPr lang="en-US"/>
        </a:p>
      </dgm:t>
    </dgm:pt>
    <dgm:pt modelId="{49CE995E-2DCA-4D83-8FDB-79C7E9ACBAB7}" type="pres">
      <dgm:prSet presAssocID="{30288B7F-F422-45D7-8C82-9A179E2AEC03}" presName="sibTrans" presStyleLbl="sibTrans2D1" presStyleIdx="1" presStyleCnt="2"/>
      <dgm:spPr/>
      <dgm:t>
        <a:bodyPr/>
        <a:lstStyle/>
        <a:p>
          <a:endParaRPr lang="en-US"/>
        </a:p>
      </dgm:t>
    </dgm:pt>
    <dgm:pt modelId="{14978A2A-B819-49B2-AD02-200BF78C39ED}" type="pres">
      <dgm:prSet presAssocID="{30288B7F-F422-45D7-8C82-9A179E2AEC03}" presName="connectorText" presStyleLbl="sibTrans2D1" presStyleIdx="1" presStyleCnt="2"/>
      <dgm:spPr/>
      <dgm:t>
        <a:bodyPr/>
        <a:lstStyle/>
        <a:p>
          <a:endParaRPr lang="en-US"/>
        </a:p>
      </dgm:t>
    </dgm:pt>
    <dgm:pt modelId="{013B4E1A-1CB9-48B4-9600-BF60D621527A}" type="pres">
      <dgm:prSet presAssocID="{F924384B-28E0-4BA6-9C6F-36E0380818CF}" presName="node" presStyleLbl="node1" presStyleIdx="2" presStyleCnt="3" custLinFactNeighborX="-1850" custLinFactNeighborY="-1850">
        <dgm:presLayoutVars>
          <dgm:bulletEnabled val="1"/>
        </dgm:presLayoutVars>
      </dgm:prSet>
      <dgm:spPr/>
      <dgm:t>
        <a:bodyPr/>
        <a:lstStyle/>
        <a:p>
          <a:endParaRPr lang="en-US"/>
        </a:p>
      </dgm:t>
    </dgm:pt>
  </dgm:ptLst>
  <dgm:cxnLst>
    <dgm:cxn modelId="{30344B3A-4355-44B1-8ECF-66960A606EBB}" type="presOf" srcId="{F924384B-28E0-4BA6-9C6F-36E0380818CF}" destId="{013B4E1A-1CB9-48B4-9600-BF60D621527A}" srcOrd="0" destOrd="0" presId="urn:microsoft.com/office/officeart/2005/8/layout/process1"/>
    <dgm:cxn modelId="{615B5C52-4FF8-45CC-B18B-1B4333B79CF6}" type="presOf" srcId="{30288B7F-F422-45D7-8C82-9A179E2AEC03}" destId="{14978A2A-B819-49B2-AD02-200BF78C39ED}" srcOrd="1" destOrd="0" presId="urn:microsoft.com/office/officeart/2005/8/layout/process1"/>
    <dgm:cxn modelId="{CA2C54B4-4886-46A7-8D6F-90E25662DC22}" type="presOf" srcId="{74B6681A-05EF-465F-9F96-79C3983F052A}" destId="{4967B1AE-B5B3-440D-AD12-D08994A0AEA9}" srcOrd="0" destOrd="0" presId="urn:microsoft.com/office/officeart/2005/8/layout/process1"/>
    <dgm:cxn modelId="{112D07E2-D969-4D0C-85A7-893B89EDF834}" type="presOf" srcId="{2C9EC73A-19D3-452D-9064-79F933EFEB91}" destId="{D2DC1168-F63D-4F5F-ACF8-D2984A83CC43}" srcOrd="0" destOrd="0" presId="urn:microsoft.com/office/officeart/2005/8/layout/process1"/>
    <dgm:cxn modelId="{D42708A6-4A6E-4D19-BD53-C229C9887AB6}" type="presOf" srcId="{1F7BB766-7803-46F2-A699-76E743F982CE}" destId="{813E7955-B00D-45C1-BA3B-7A9479E86D70}" srcOrd="1" destOrd="0" presId="urn:microsoft.com/office/officeart/2005/8/layout/process1"/>
    <dgm:cxn modelId="{7EE7D7E9-8A05-483B-9BAE-197F8BCE6EFA}" type="presOf" srcId="{1F7BB766-7803-46F2-A699-76E743F982CE}" destId="{2307BE7F-FCA7-4A78-A9F7-F21AA53FB380}" srcOrd="0" destOrd="0" presId="urn:microsoft.com/office/officeart/2005/8/layout/process1"/>
    <dgm:cxn modelId="{D75C27D0-ED6C-40B9-BB12-08F9F866409B}" srcId="{41402070-E15F-47BE-A7A2-678262D86E48}" destId="{F924384B-28E0-4BA6-9C6F-36E0380818CF}" srcOrd="2" destOrd="0" parTransId="{6195C40D-6485-4CB0-B336-27BD6044944E}" sibTransId="{FFFFC80C-D7CA-49DC-87F3-EC93CB279CCA}"/>
    <dgm:cxn modelId="{870474AB-9D8A-4C36-BBDF-909FF85761B6}" srcId="{41402070-E15F-47BE-A7A2-678262D86E48}" destId="{2C9EC73A-19D3-452D-9064-79F933EFEB91}" srcOrd="0" destOrd="0" parTransId="{38B56CC8-C074-4C7D-BCD0-A41F26285F0B}" sibTransId="{1F7BB766-7803-46F2-A699-76E743F982CE}"/>
    <dgm:cxn modelId="{B3D8A1CE-822E-4248-88EF-1C77C26D3EB7}" type="presOf" srcId="{30288B7F-F422-45D7-8C82-9A179E2AEC03}" destId="{49CE995E-2DCA-4D83-8FDB-79C7E9ACBAB7}" srcOrd="0" destOrd="0" presId="urn:microsoft.com/office/officeart/2005/8/layout/process1"/>
    <dgm:cxn modelId="{E55119CD-D14C-4B91-87EC-B0DC44A189AA}" srcId="{41402070-E15F-47BE-A7A2-678262D86E48}" destId="{74B6681A-05EF-465F-9F96-79C3983F052A}" srcOrd="1" destOrd="0" parTransId="{7FB415EE-519A-438C-A76C-E4E456B51D9C}" sibTransId="{30288B7F-F422-45D7-8C82-9A179E2AEC03}"/>
    <dgm:cxn modelId="{46789953-A105-4547-A6AA-48BA749651EC}" type="presOf" srcId="{41402070-E15F-47BE-A7A2-678262D86E48}" destId="{5F2B0935-956E-4AF8-9B54-59637A519AA5}" srcOrd="0" destOrd="0" presId="urn:microsoft.com/office/officeart/2005/8/layout/process1"/>
    <dgm:cxn modelId="{7ACA23CE-17FB-4470-BD09-3D8868B1F6C6}" type="presParOf" srcId="{5F2B0935-956E-4AF8-9B54-59637A519AA5}" destId="{D2DC1168-F63D-4F5F-ACF8-D2984A83CC43}" srcOrd="0" destOrd="0" presId="urn:microsoft.com/office/officeart/2005/8/layout/process1"/>
    <dgm:cxn modelId="{DBEDCDF7-29BE-4A0A-A925-B7148BC54758}" type="presParOf" srcId="{5F2B0935-956E-4AF8-9B54-59637A519AA5}" destId="{2307BE7F-FCA7-4A78-A9F7-F21AA53FB380}" srcOrd="1" destOrd="0" presId="urn:microsoft.com/office/officeart/2005/8/layout/process1"/>
    <dgm:cxn modelId="{BC071B94-138D-4B95-B346-ADBC33C9D946}" type="presParOf" srcId="{2307BE7F-FCA7-4A78-A9F7-F21AA53FB380}" destId="{813E7955-B00D-45C1-BA3B-7A9479E86D70}" srcOrd="0" destOrd="0" presId="urn:microsoft.com/office/officeart/2005/8/layout/process1"/>
    <dgm:cxn modelId="{7CB3C559-F6BB-42CC-BCEB-B650EC6CD3B6}" type="presParOf" srcId="{5F2B0935-956E-4AF8-9B54-59637A519AA5}" destId="{4967B1AE-B5B3-440D-AD12-D08994A0AEA9}" srcOrd="2" destOrd="0" presId="urn:microsoft.com/office/officeart/2005/8/layout/process1"/>
    <dgm:cxn modelId="{70918158-BB16-4E72-9CD3-4EEFC25F6230}" type="presParOf" srcId="{5F2B0935-956E-4AF8-9B54-59637A519AA5}" destId="{49CE995E-2DCA-4D83-8FDB-79C7E9ACBAB7}" srcOrd="3" destOrd="0" presId="urn:microsoft.com/office/officeart/2005/8/layout/process1"/>
    <dgm:cxn modelId="{916C67F7-FCB3-4061-A5C7-C4A5A9B38386}" type="presParOf" srcId="{49CE995E-2DCA-4D83-8FDB-79C7E9ACBAB7}" destId="{14978A2A-B819-49B2-AD02-200BF78C39ED}" srcOrd="0" destOrd="0" presId="urn:microsoft.com/office/officeart/2005/8/layout/process1"/>
    <dgm:cxn modelId="{73AED0FC-CE4B-446D-A716-44CF06052BC8}" type="presParOf" srcId="{5F2B0935-956E-4AF8-9B54-59637A519AA5}" destId="{013B4E1A-1CB9-48B4-9600-BF60D621527A}" srcOrd="4" destOrd="0" presId="urn:microsoft.com/office/officeart/2005/8/layout/process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A2AA6D-EA98-4CD4-9E11-EA70787C5484}" type="doc">
      <dgm:prSet loTypeId="urn:microsoft.com/office/officeart/2005/8/layout/process1" loCatId="process" qsTypeId="urn:microsoft.com/office/officeart/2005/8/quickstyle/simple1" qsCatId="simple" csTypeId="urn:microsoft.com/office/officeart/2005/8/colors/accent1_2" csCatId="accent1" phldr="1"/>
      <dgm:spPr/>
    </dgm:pt>
    <dgm:pt modelId="{1A6EE14F-F9D6-4B7E-B74F-6751158AA6A8}">
      <dgm:prSet phldrT="[Text]"/>
      <dgm:spPr/>
      <dgm:t>
        <a:bodyPr/>
        <a:lstStyle/>
        <a:p>
          <a:r>
            <a:rPr lang="en-US" dirty="0"/>
            <a:t>Apply </a:t>
          </a:r>
          <a:r>
            <a:rPr lang="en-US" dirty="0" err="1"/>
            <a:t>k_means</a:t>
          </a:r>
          <a:r>
            <a:rPr lang="en-US" dirty="0"/>
            <a:t> Clustering algorithm</a:t>
          </a:r>
        </a:p>
      </dgm:t>
    </dgm:pt>
    <dgm:pt modelId="{1F68DC15-CF9B-476B-9CD9-E474567AE514}" type="parTrans" cxnId="{87E1403E-0B0D-4528-A304-21A47A84B0A4}">
      <dgm:prSet/>
      <dgm:spPr/>
      <dgm:t>
        <a:bodyPr/>
        <a:lstStyle/>
        <a:p>
          <a:endParaRPr lang="en-US"/>
        </a:p>
      </dgm:t>
    </dgm:pt>
    <dgm:pt modelId="{E9188FD9-F9B7-4FD9-B2EB-BCBFB705F8C5}" type="sibTrans" cxnId="{87E1403E-0B0D-4528-A304-21A47A84B0A4}">
      <dgm:prSet/>
      <dgm:spPr/>
      <dgm:t>
        <a:bodyPr/>
        <a:lstStyle/>
        <a:p>
          <a:endParaRPr lang="en-US"/>
        </a:p>
      </dgm:t>
    </dgm:pt>
    <dgm:pt modelId="{1083CC9A-0056-4827-90C0-2911CC66DA44}">
      <dgm:prSet phldrT="[Text]"/>
      <dgm:spPr/>
      <dgm:t>
        <a:bodyPr/>
        <a:lstStyle/>
        <a:p>
          <a:r>
            <a:rPr lang="en-US" dirty="0"/>
            <a:t>Select top 10</a:t>
          </a:r>
        </a:p>
        <a:p>
          <a:r>
            <a:rPr lang="en-US" dirty="0"/>
            <a:t>Venues from each Neighborhood</a:t>
          </a:r>
        </a:p>
      </dgm:t>
    </dgm:pt>
    <dgm:pt modelId="{11C3F952-C8E0-4555-9359-3A180BCF3402}" type="parTrans" cxnId="{699AB771-31AC-4E6B-B042-4EB444CD8FF1}">
      <dgm:prSet/>
      <dgm:spPr/>
      <dgm:t>
        <a:bodyPr/>
        <a:lstStyle/>
        <a:p>
          <a:endParaRPr lang="en-US"/>
        </a:p>
      </dgm:t>
    </dgm:pt>
    <dgm:pt modelId="{A4D4F0AE-163D-4B41-8C53-4435B675673D}" type="sibTrans" cxnId="{699AB771-31AC-4E6B-B042-4EB444CD8FF1}">
      <dgm:prSet/>
      <dgm:spPr/>
      <dgm:t>
        <a:bodyPr/>
        <a:lstStyle/>
        <a:p>
          <a:endParaRPr lang="en-US"/>
        </a:p>
      </dgm:t>
    </dgm:pt>
    <dgm:pt modelId="{B4248A5B-D18E-4B62-A7F6-EDB421A77405}">
      <dgm:prSet phldrT="[Text]"/>
      <dgm:spPr/>
      <dgm:t>
        <a:bodyPr/>
        <a:lstStyle/>
        <a:p>
          <a:r>
            <a:rPr lang="en-US" dirty="0"/>
            <a:t>Get venues using Four Square</a:t>
          </a:r>
        </a:p>
      </dgm:t>
    </dgm:pt>
    <dgm:pt modelId="{CC78BB04-C266-4E08-80A2-170CDB612919}" type="parTrans" cxnId="{5ED8A1D8-2C6A-4D5C-AEC8-0471D60210BC}">
      <dgm:prSet/>
      <dgm:spPr/>
      <dgm:t>
        <a:bodyPr/>
        <a:lstStyle/>
        <a:p>
          <a:endParaRPr lang="en-US"/>
        </a:p>
      </dgm:t>
    </dgm:pt>
    <dgm:pt modelId="{34ACCAE1-C26E-4F22-AD3C-7764253E60D9}" type="sibTrans" cxnId="{5ED8A1D8-2C6A-4D5C-AEC8-0471D60210BC}">
      <dgm:prSet/>
      <dgm:spPr/>
      <dgm:t>
        <a:bodyPr/>
        <a:lstStyle/>
        <a:p>
          <a:endParaRPr lang="en-US"/>
        </a:p>
      </dgm:t>
    </dgm:pt>
    <dgm:pt modelId="{566BF704-ABEE-4954-818C-CA01D2A8B6E1}" type="pres">
      <dgm:prSet presAssocID="{50A2AA6D-EA98-4CD4-9E11-EA70787C5484}" presName="Name0" presStyleCnt="0">
        <dgm:presLayoutVars>
          <dgm:dir/>
          <dgm:resizeHandles val="exact"/>
        </dgm:presLayoutVars>
      </dgm:prSet>
      <dgm:spPr/>
    </dgm:pt>
    <dgm:pt modelId="{9154B5E3-C3BD-46F4-8CAE-50642D00D759}" type="pres">
      <dgm:prSet presAssocID="{1A6EE14F-F9D6-4B7E-B74F-6751158AA6A8}" presName="node" presStyleLbl="node1" presStyleIdx="0" presStyleCnt="3">
        <dgm:presLayoutVars>
          <dgm:bulletEnabled val="1"/>
        </dgm:presLayoutVars>
      </dgm:prSet>
      <dgm:spPr/>
      <dgm:t>
        <a:bodyPr/>
        <a:lstStyle/>
        <a:p>
          <a:endParaRPr lang="en-US"/>
        </a:p>
      </dgm:t>
    </dgm:pt>
    <dgm:pt modelId="{F580E6DE-DA8D-4AF8-A485-64C0D6DAF581}" type="pres">
      <dgm:prSet presAssocID="{E9188FD9-F9B7-4FD9-B2EB-BCBFB705F8C5}" presName="sibTrans" presStyleLbl="sibTrans2D1" presStyleIdx="0" presStyleCnt="2" custAng="0"/>
      <dgm:spPr>
        <a:prstGeom prst="leftArrow">
          <a:avLst/>
        </a:prstGeom>
      </dgm:spPr>
      <dgm:t>
        <a:bodyPr/>
        <a:lstStyle/>
        <a:p>
          <a:endParaRPr lang="en-US"/>
        </a:p>
      </dgm:t>
    </dgm:pt>
    <dgm:pt modelId="{6724006A-D3A1-4096-8281-3CF1F3001F38}" type="pres">
      <dgm:prSet presAssocID="{E9188FD9-F9B7-4FD9-B2EB-BCBFB705F8C5}" presName="connectorText" presStyleLbl="sibTrans2D1" presStyleIdx="0" presStyleCnt="2"/>
      <dgm:spPr/>
      <dgm:t>
        <a:bodyPr/>
        <a:lstStyle/>
        <a:p>
          <a:endParaRPr lang="en-US"/>
        </a:p>
      </dgm:t>
    </dgm:pt>
    <dgm:pt modelId="{EAC0CB49-C247-481F-9574-78569FAAD710}" type="pres">
      <dgm:prSet presAssocID="{1083CC9A-0056-4827-90C0-2911CC66DA44}" presName="node" presStyleLbl="node1" presStyleIdx="1" presStyleCnt="3">
        <dgm:presLayoutVars>
          <dgm:bulletEnabled val="1"/>
        </dgm:presLayoutVars>
      </dgm:prSet>
      <dgm:spPr/>
      <dgm:t>
        <a:bodyPr/>
        <a:lstStyle/>
        <a:p>
          <a:endParaRPr lang="en-US"/>
        </a:p>
      </dgm:t>
    </dgm:pt>
    <dgm:pt modelId="{5B6DB098-45C7-4129-AD8F-3589A312A900}" type="pres">
      <dgm:prSet presAssocID="{A4D4F0AE-163D-4B41-8C53-4435B675673D}" presName="sibTrans" presStyleLbl="sibTrans2D1" presStyleIdx="1" presStyleCnt="2"/>
      <dgm:spPr>
        <a:prstGeom prst="leftArrow">
          <a:avLst/>
        </a:prstGeom>
      </dgm:spPr>
      <dgm:t>
        <a:bodyPr/>
        <a:lstStyle/>
        <a:p>
          <a:endParaRPr lang="en-US"/>
        </a:p>
      </dgm:t>
    </dgm:pt>
    <dgm:pt modelId="{5A36B84C-2BD3-44A6-A467-B0F35DBE6175}" type="pres">
      <dgm:prSet presAssocID="{A4D4F0AE-163D-4B41-8C53-4435B675673D}" presName="connectorText" presStyleLbl="sibTrans2D1" presStyleIdx="1" presStyleCnt="2"/>
      <dgm:spPr/>
      <dgm:t>
        <a:bodyPr/>
        <a:lstStyle/>
        <a:p>
          <a:endParaRPr lang="en-US"/>
        </a:p>
      </dgm:t>
    </dgm:pt>
    <dgm:pt modelId="{087827E1-6BE4-4091-8D13-48D69B7E60AA}" type="pres">
      <dgm:prSet presAssocID="{B4248A5B-D18E-4B62-A7F6-EDB421A77405}" presName="node" presStyleLbl="node1" presStyleIdx="2" presStyleCnt="3">
        <dgm:presLayoutVars>
          <dgm:bulletEnabled val="1"/>
        </dgm:presLayoutVars>
      </dgm:prSet>
      <dgm:spPr/>
      <dgm:t>
        <a:bodyPr/>
        <a:lstStyle/>
        <a:p>
          <a:endParaRPr lang="en-US"/>
        </a:p>
      </dgm:t>
    </dgm:pt>
  </dgm:ptLst>
  <dgm:cxnLst>
    <dgm:cxn modelId="{B805BD4F-00F1-4871-874F-947005F69BAE}" type="presOf" srcId="{1083CC9A-0056-4827-90C0-2911CC66DA44}" destId="{EAC0CB49-C247-481F-9574-78569FAAD710}" srcOrd="0" destOrd="0" presId="urn:microsoft.com/office/officeart/2005/8/layout/process1"/>
    <dgm:cxn modelId="{216B5CAD-B046-4F4E-B20D-602296E2AEB5}" type="presOf" srcId="{1A6EE14F-F9D6-4B7E-B74F-6751158AA6A8}" destId="{9154B5E3-C3BD-46F4-8CAE-50642D00D759}" srcOrd="0" destOrd="0" presId="urn:microsoft.com/office/officeart/2005/8/layout/process1"/>
    <dgm:cxn modelId="{546164C6-C8FB-45CF-AED7-AB3581A39CEA}" type="presOf" srcId="{B4248A5B-D18E-4B62-A7F6-EDB421A77405}" destId="{087827E1-6BE4-4091-8D13-48D69B7E60AA}" srcOrd="0" destOrd="0" presId="urn:microsoft.com/office/officeart/2005/8/layout/process1"/>
    <dgm:cxn modelId="{5ED8A1D8-2C6A-4D5C-AEC8-0471D60210BC}" srcId="{50A2AA6D-EA98-4CD4-9E11-EA70787C5484}" destId="{B4248A5B-D18E-4B62-A7F6-EDB421A77405}" srcOrd="2" destOrd="0" parTransId="{CC78BB04-C266-4E08-80A2-170CDB612919}" sibTransId="{34ACCAE1-C26E-4F22-AD3C-7764253E60D9}"/>
    <dgm:cxn modelId="{699AB771-31AC-4E6B-B042-4EB444CD8FF1}" srcId="{50A2AA6D-EA98-4CD4-9E11-EA70787C5484}" destId="{1083CC9A-0056-4827-90C0-2911CC66DA44}" srcOrd="1" destOrd="0" parTransId="{11C3F952-C8E0-4555-9359-3A180BCF3402}" sibTransId="{A4D4F0AE-163D-4B41-8C53-4435B675673D}"/>
    <dgm:cxn modelId="{9FC22F82-9D21-4CBD-B8CE-03A2F1B936DF}" type="presOf" srcId="{E9188FD9-F9B7-4FD9-B2EB-BCBFB705F8C5}" destId="{F580E6DE-DA8D-4AF8-A485-64C0D6DAF581}" srcOrd="0" destOrd="0" presId="urn:microsoft.com/office/officeart/2005/8/layout/process1"/>
    <dgm:cxn modelId="{D2C8EEC7-9C21-4C45-B99E-557683AC37DF}" type="presOf" srcId="{A4D4F0AE-163D-4B41-8C53-4435B675673D}" destId="{5A36B84C-2BD3-44A6-A467-B0F35DBE6175}" srcOrd="1" destOrd="0" presId="urn:microsoft.com/office/officeart/2005/8/layout/process1"/>
    <dgm:cxn modelId="{1856D965-CF54-44AB-81A1-2FABC37319D2}" type="presOf" srcId="{E9188FD9-F9B7-4FD9-B2EB-BCBFB705F8C5}" destId="{6724006A-D3A1-4096-8281-3CF1F3001F38}" srcOrd="1" destOrd="0" presId="urn:microsoft.com/office/officeart/2005/8/layout/process1"/>
    <dgm:cxn modelId="{87E1403E-0B0D-4528-A304-21A47A84B0A4}" srcId="{50A2AA6D-EA98-4CD4-9E11-EA70787C5484}" destId="{1A6EE14F-F9D6-4B7E-B74F-6751158AA6A8}" srcOrd="0" destOrd="0" parTransId="{1F68DC15-CF9B-476B-9CD9-E474567AE514}" sibTransId="{E9188FD9-F9B7-4FD9-B2EB-BCBFB705F8C5}"/>
    <dgm:cxn modelId="{C27B01F5-873B-4375-8EAF-CFA9352F87FA}" type="presOf" srcId="{50A2AA6D-EA98-4CD4-9E11-EA70787C5484}" destId="{566BF704-ABEE-4954-818C-CA01D2A8B6E1}" srcOrd="0" destOrd="0" presId="urn:microsoft.com/office/officeart/2005/8/layout/process1"/>
    <dgm:cxn modelId="{94D7A244-A33A-4404-858C-4CC80FD7B14D}" type="presOf" srcId="{A4D4F0AE-163D-4B41-8C53-4435B675673D}" destId="{5B6DB098-45C7-4129-AD8F-3589A312A900}" srcOrd="0" destOrd="0" presId="urn:microsoft.com/office/officeart/2005/8/layout/process1"/>
    <dgm:cxn modelId="{EEB02344-8879-49EE-AABE-1209431AAC2D}" type="presParOf" srcId="{566BF704-ABEE-4954-818C-CA01D2A8B6E1}" destId="{9154B5E3-C3BD-46F4-8CAE-50642D00D759}" srcOrd="0" destOrd="0" presId="urn:microsoft.com/office/officeart/2005/8/layout/process1"/>
    <dgm:cxn modelId="{B28338EB-2E12-47C4-89B3-60BE339627F7}" type="presParOf" srcId="{566BF704-ABEE-4954-818C-CA01D2A8B6E1}" destId="{F580E6DE-DA8D-4AF8-A485-64C0D6DAF581}" srcOrd="1" destOrd="0" presId="urn:microsoft.com/office/officeart/2005/8/layout/process1"/>
    <dgm:cxn modelId="{9CA72670-2A4F-41F1-A99E-0D70A20E0886}" type="presParOf" srcId="{F580E6DE-DA8D-4AF8-A485-64C0D6DAF581}" destId="{6724006A-D3A1-4096-8281-3CF1F3001F38}" srcOrd="0" destOrd="0" presId="urn:microsoft.com/office/officeart/2005/8/layout/process1"/>
    <dgm:cxn modelId="{67FE38F8-8A88-4810-ADD8-75B4D81FC6D4}" type="presParOf" srcId="{566BF704-ABEE-4954-818C-CA01D2A8B6E1}" destId="{EAC0CB49-C247-481F-9574-78569FAAD710}" srcOrd="2" destOrd="0" presId="urn:microsoft.com/office/officeart/2005/8/layout/process1"/>
    <dgm:cxn modelId="{3CBAF931-873F-4C18-93FB-2EF09B89D3D2}" type="presParOf" srcId="{566BF704-ABEE-4954-818C-CA01D2A8B6E1}" destId="{5B6DB098-45C7-4129-AD8F-3589A312A900}" srcOrd="3" destOrd="0" presId="urn:microsoft.com/office/officeart/2005/8/layout/process1"/>
    <dgm:cxn modelId="{514D64B0-E555-447A-83B7-A25E1E84DCD6}" type="presParOf" srcId="{5B6DB098-45C7-4129-AD8F-3589A312A900}" destId="{5A36B84C-2BD3-44A6-A467-B0F35DBE6175}" srcOrd="0" destOrd="0" presId="urn:microsoft.com/office/officeart/2005/8/layout/process1"/>
    <dgm:cxn modelId="{2566ABE8-A4BC-4B6C-99E2-DC6FDBF6FF84}" type="presParOf" srcId="{566BF704-ABEE-4954-818C-CA01D2A8B6E1}" destId="{087827E1-6BE4-4091-8D13-48D69B7E60AA}" srcOrd="4" destOrd="0" presId="urn:microsoft.com/office/officeart/2005/8/layout/process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C1168-F63D-4F5F-ACF8-D2984A83CC43}">
      <dsp:nvSpPr>
        <dsp:cNvPr id="0" name=""/>
        <dsp:cNvSpPr/>
      </dsp:nvSpPr>
      <dsp:spPr>
        <a:xfrm>
          <a:off x="20083"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Scrap Data from Wikipedia.</a:t>
          </a:r>
        </a:p>
      </dsp:txBody>
      <dsp:txXfrm>
        <a:off x="52816" y="32733"/>
        <a:ext cx="1921900" cy="1052134"/>
      </dsp:txXfrm>
    </dsp:sp>
    <dsp:sp modelId="{2307BE7F-FCA7-4A78-A9F7-F21AA53FB380}">
      <dsp:nvSpPr>
        <dsp:cNvPr id="0" name=""/>
        <dsp:cNvSpPr/>
      </dsp:nvSpPr>
      <dsp:spPr>
        <a:xfrm>
          <a:off x="2202828" y="312366"/>
          <a:ext cx="414201" cy="49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02828" y="410939"/>
        <a:ext cx="289941" cy="295720"/>
      </dsp:txXfrm>
    </dsp:sp>
    <dsp:sp modelId="{4967B1AE-B5B3-440D-AD12-D08994A0AEA9}">
      <dsp:nvSpPr>
        <dsp:cNvPr id="0" name=""/>
        <dsp:cNvSpPr/>
      </dsp:nvSpPr>
      <dsp:spPr>
        <a:xfrm>
          <a:off x="2788962"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Store the Data into a data frame</a:t>
          </a:r>
        </a:p>
      </dsp:txBody>
      <dsp:txXfrm>
        <a:off x="2821695" y="32733"/>
        <a:ext cx="1921900" cy="1052134"/>
      </dsp:txXfrm>
    </dsp:sp>
    <dsp:sp modelId="{49CE995E-2DCA-4D83-8FDB-79C7E9ACBAB7}">
      <dsp:nvSpPr>
        <dsp:cNvPr id="0" name=""/>
        <dsp:cNvSpPr/>
      </dsp:nvSpPr>
      <dsp:spPr>
        <a:xfrm>
          <a:off x="4971389" y="312366"/>
          <a:ext cx="413527" cy="49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71389" y="410939"/>
        <a:ext cx="289469" cy="295720"/>
      </dsp:txXfrm>
    </dsp:sp>
    <dsp:sp modelId="{013B4E1A-1CB9-48B4-9600-BF60D621527A}">
      <dsp:nvSpPr>
        <dsp:cNvPr id="0" name=""/>
        <dsp:cNvSpPr/>
      </dsp:nvSpPr>
      <dsp:spPr>
        <a:xfrm>
          <a:off x="5556569" y="0"/>
          <a:ext cx="1987366" cy="11176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Assign coordinates to each neighborhood</a:t>
          </a:r>
        </a:p>
      </dsp:txBody>
      <dsp:txXfrm>
        <a:off x="5589302" y="32733"/>
        <a:ext cx="1921900" cy="105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4B5E3-C3BD-46F4-8CAE-50642D00D759}">
      <dsp:nvSpPr>
        <dsp:cNvPr id="0" name=""/>
        <dsp:cNvSpPr/>
      </dsp:nvSpPr>
      <dsp:spPr>
        <a:xfrm>
          <a:off x="6595"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Apply </a:t>
          </a:r>
          <a:r>
            <a:rPr lang="en-US" sz="1800" kern="1200" dirty="0" err="1"/>
            <a:t>k_means</a:t>
          </a:r>
          <a:r>
            <a:rPr lang="en-US" sz="1800" kern="1200" dirty="0"/>
            <a:t> Clustering algorithm</a:t>
          </a:r>
        </a:p>
      </dsp:txBody>
      <dsp:txXfrm>
        <a:off x="41236" y="1301232"/>
        <a:ext cx="1901956" cy="1113461"/>
      </dsp:txXfrm>
    </dsp:sp>
    <dsp:sp modelId="{F580E6DE-DA8D-4AF8-A485-64C0D6DAF581}">
      <dsp:nvSpPr>
        <dsp:cNvPr id="0" name=""/>
        <dsp:cNvSpPr/>
      </dsp:nvSpPr>
      <dsp:spPr>
        <a:xfrm>
          <a:off x="2174957" y="1613529"/>
          <a:ext cx="417902" cy="488867"/>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74957" y="1711302"/>
        <a:ext cx="292531" cy="293321"/>
      </dsp:txXfrm>
    </dsp:sp>
    <dsp:sp modelId="{EAC0CB49-C247-481F-9574-78569FAAD710}">
      <dsp:nvSpPr>
        <dsp:cNvPr id="0" name=""/>
        <dsp:cNvSpPr/>
      </dsp:nvSpPr>
      <dsp:spPr>
        <a:xfrm>
          <a:off x="2766329"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 top 10</a:t>
          </a:r>
        </a:p>
        <a:p>
          <a:pPr marL="0" lvl="0" indent="0" algn="ctr" defTabSz="800100">
            <a:lnSpc>
              <a:spcPct val="90000"/>
            </a:lnSpc>
            <a:spcBef>
              <a:spcPct val="0"/>
            </a:spcBef>
            <a:spcAft>
              <a:spcPct val="35000"/>
            </a:spcAft>
            <a:buNone/>
          </a:pPr>
          <a:r>
            <a:rPr lang="en-US" sz="1800" kern="1200" dirty="0"/>
            <a:t>Venues from each Neighborhood</a:t>
          </a:r>
        </a:p>
      </dsp:txBody>
      <dsp:txXfrm>
        <a:off x="2800970" y="1301232"/>
        <a:ext cx="1901956" cy="1113461"/>
      </dsp:txXfrm>
    </dsp:sp>
    <dsp:sp modelId="{5B6DB098-45C7-4129-AD8F-3589A312A900}">
      <dsp:nvSpPr>
        <dsp:cNvPr id="0" name=""/>
        <dsp:cNvSpPr/>
      </dsp:nvSpPr>
      <dsp:spPr>
        <a:xfrm>
          <a:off x="4934691" y="1613529"/>
          <a:ext cx="417902" cy="488867"/>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34691" y="1711302"/>
        <a:ext cx="292531" cy="293321"/>
      </dsp:txXfrm>
    </dsp:sp>
    <dsp:sp modelId="{087827E1-6BE4-4091-8D13-48D69B7E60AA}">
      <dsp:nvSpPr>
        <dsp:cNvPr id="0" name=""/>
        <dsp:cNvSpPr/>
      </dsp:nvSpPr>
      <dsp:spPr>
        <a:xfrm>
          <a:off x="5526063" y="1266591"/>
          <a:ext cx="1971238" cy="11827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Get venues using Four Square</a:t>
          </a:r>
        </a:p>
      </dsp:txBody>
      <dsp:txXfrm>
        <a:off x="5560704" y="1301232"/>
        <a:ext cx="1901956" cy="11134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046D7-C104-42F2-B309-07C25449927E}" type="datetimeFigureOut">
              <a:rPr lang="en-US" smtClean="0"/>
              <a:pPr/>
              <a:t>10/4/2020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1B954-175F-45CD-948A-41C66EB73C9B}" type="slidenum">
              <a:rPr lang="en-US" smtClean="0"/>
              <a:pPr/>
              <a:t>‹#›</a:t>
            </a:fld>
            <a:endParaRPr lang="en-US"/>
          </a:p>
        </p:txBody>
      </p:sp>
    </p:spTree>
    <p:extLst>
      <p:ext uri="{BB962C8B-B14F-4D97-AF65-F5344CB8AC3E}">
        <p14:creationId xmlns:p14="http://schemas.microsoft.com/office/powerpoint/2010/main" xmlns="" val="4031818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01B954-175F-45CD-948A-41C66EB73C9B}" type="slidenum">
              <a:rPr lang="en-US" smtClean="0"/>
              <a:pPr/>
              <a:t>2</a:t>
            </a:fld>
            <a:endParaRPr lang="en-US"/>
          </a:p>
        </p:txBody>
      </p:sp>
    </p:spTree>
    <p:extLst>
      <p:ext uri="{BB962C8B-B14F-4D97-AF65-F5344CB8AC3E}">
        <p14:creationId xmlns:p14="http://schemas.microsoft.com/office/powerpoint/2010/main" xmlns="" val="3056244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119305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116811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74CF68C9-9968-4BB3-AB10-8B08971B2769}" type="datetimeFigureOut">
              <a:rPr lang="en-IN" smtClean="0"/>
              <a:pPr/>
              <a:t>04-10-2020</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410789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3003288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74CF68C9-9968-4BB3-AB10-8B08971B2769}" type="datetimeFigureOut">
              <a:rPr lang="en-IN" smtClean="0"/>
              <a:pPr/>
              <a:t>04-10-2020</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8714893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275305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19894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244933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60373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11706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4CF68C9-9968-4BB3-AB10-8B08971B2769}" type="datetimeFigureOut">
              <a:rPr lang="en-IN" smtClean="0"/>
              <a:pPr/>
              <a:t>04-10-2020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253417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74CF68C9-9968-4BB3-AB10-8B08971B2769}" type="datetimeFigureOut">
              <a:rPr lang="en-IN" smtClean="0"/>
              <a:pPr/>
              <a:t>04-10-2020</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CF2C64B-E503-4B12-8022-A074B04E2F36}" type="slidenum">
              <a:rPr lang="en-IN" smtClean="0"/>
              <a:pPr/>
              <a:t>‹#›</a:t>
            </a:fld>
            <a:endParaRPr lang="en-IN"/>
          </a:p>
        </p:txBody>
      </p:sp>
    </p:spTree>
    <p:extLst>
      <p:ext uri="{BB962C8B-B14F-4D97-AF65-F5344CB8AC3E}">
        <p14:creationId xmlns:p14="http://schemas.microsoft.com/office/powerpoint/2010/main" xmlns="" val="4071487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eopy.readthedocs.io/en/stable/" TargetMode="External"/><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4" Type="http://schemas.openxmlformats.org/officeDocument/2006/relationships/hyperlink" Target="https://en.wikipedia.org/wiki/Indian_community_of_Lond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microsoft.com/office/2007/relationships/diagramDrawing" Target="../diagrams/drawing2.xml"/><Relationship Id="rId5" Type="http://schemas.openxmlformats.org/officeDocument/2006/relationships/diagramColors" Target="../diagrams/colors1.xml"/><Relationship Id="rId10" Type="http://schemas.microsoft.com/office/2007/relationships/diagramDrawing" Target="../diagrams/drawing1.xml"/><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6798AE-1B8B-42B7-9ECC-BD317B89BE6C}"/>
              </a:ext>
            </a:extLst>
          </p:cNvPr>
          <p:cNvSpPr>
            <a:spLocks noGrp="1"/>
          </p:cNvSpPr>
          <p:nvPr>
            <p:ph type="ctrTitle"/>
          </p:nvPr>
        </p:nvSpPr>
        <p:spPr/>
        <p:txBody>
          <a:bodyPr>
            <a:normAutofit/>
          </a:bodyPr>
          <a:lstStyle/>
          <a:p>
            <a:r>
              <a:rPr lang="en-IN" sz="5300" dirty="0"/>
              <a:t>Neighbourhood RECOMMENDER</a:t>
            </a:r>
            <a:r>
              <a:rPr lang="en-IN" sz="4800" dirty="0"/>
              <a:t/>
            </a:r>
            <a:br>
              <a:rPr lang="en-IN" sz="4800" dirty="0"/>
            </a:br>
            <a:r>
              <a:rPr lang="en-IN" sz="3600" dirty="0"/>
              <a:t>Finding best location to open a Indian restaurant in London, </a:t>
            </a:r>
            <a:r>
              <a:rPr lang="en-IN" sz="3600" dirty="0" err="1"/>
              <a:t>uk</a:t>
            </a:r>
            <a:endParaRPr lang="en-IN" sz="4800" dirty="0"/>
          </a:p>
        </p:txBody>
      </p:sp>
      <p:sp>
        <p:nvSpPr>
          <p:cNvPr id="3" name="Subtitle 2">
            <a:extLst>
              <a:ext uri="{FF2B5EF4-FFF2-40B4-BE49-F238E27FC236}">
                <a16:creationId xmlns:a16="http://schemas.microsoft.com/office/drawing/2014/main" xmlns="" id="{94E5CA3A-0131-4A06-84E9-D6AC26B05AF6}"/>
              </a:ext>
            </a:extLst>
          </p:cNvPr>
          <p:cNvSpPr>
            <a:spLocks noGrp="1"/>
          </p:cNvSpPr>
          <p:nvPr>
            <p:ph type="subTitle" idx="1"/>
          </p:nvPr>
        </p:nvSpPr>
        <p:spPr>
          <a:xfrm>
            <a:off x="365759" y="5465292"/>
            <a:ext cx="5674559" cy="1213173"/>
          </a:xfrm>
        </p:spPr>
        <p:txBody>
          <a:bodyPr vert="horz" lIns="91440" tIns="45720" rIns="91440" bIns="45720" rtlCol="0" anchor="t">
            <a:normAutofit/>
          </a:bodyPr>
          <a:lstStyle/>
          <a:p>
            <a:pPr algn="r"/>
            <a:r>
              <a:rPr lang="en-IN" dirty="0"/>
              <a:t>				</a:t>
            </a:r>
          </a:p>
          <a:p>
            <a:pPr algn="r"/>
            <a:r>
              <a:rPr lang="en-IN" dirty="0"/>
              <a:t>Submitted By: HARSHVARDHAN SINGH KHIDIYA</a:t>
            </a:r>
          </a:p>
        </p:txBody>
      </p:sp>
      <p:sp>
        <p:nvSpPr>
          <p:cNvPr id="4" name="TextBox 3"/>
          <p:cNvSpPr txBox="1"/>
          <p:nvPr/>
        </p:nvSpPr>
        <p:spPr>
          <a:xfrm>
            <a:off x="8922387" y="6071878"/>
            <a:ext cx="3005438" cy="369332"/>
          </a:xfrm>
          <a:prstGeom prst="rect">
            <a:avLst/>
          </a:prstGeom>
          <a:noFill/>
        </p:spPr>
        <p:txBody>
          <a:bodyPr wrap="none" lIns="91440" tIns="45720" rIns="91440" bIns="45720" rtlCol="0" anchor="t">
            <a:spAutoFit/>
          </a:bodyPr>
          <a:lstStyle/>
          <a:p>
            <a:r>
              <a:rPr lang="en-US" dirty="0"/>
              <a:t>Submitted To: ANKIT KUMAR</a:t>
            </a:r>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94078" y="75495"/>
            <a:ext cx="1905000" cy="1905000"/>
          </a:xfrm>
          <a:prstGeom prst="rect">
            <a:avLst/>
          </a:prstGeom>
        </p:spPr>
      </p:pic>
      <p:sp>
        <p:nvSpPr>
          <p:cNvPr id="8" name="TextBox 7"/>
          <p:cNvSpPr txBox="1"/>
          <p:nvPr/>
        </p:nvSpPr>
        <p:spPr>
          <a:xfrm>
            <a:off x="3851534" y="4535060"/>
            <a:ext cx="3516155" cy="369332"/>
          </a:xfrm>
          <a:prstGeom prst="rect">
            <a:avLst/>
          </a:prstGeom>
          <a:noFill/>
        </p:spPr>
        <p:txBody>
          <a:bodyPr wrap="none" lIns="91440" tIns="45720" rIns="91440" bIns="45720" rtlCol="0" anchor="t">
            <a:spAutoFit/>
          </a:bodyPr>
          <a:lstStyle/>
          <a:p>
            <a:r>
              <a:rPr lang="en-US" dirty="0">
                <a:ea typeface="+mn-lt"/>
                <a:cs typeface="+mn-lt"/>
              </a:rPr>
              <a:t>FINAL YEAR MAJOR PROJECT </a:t>
            </a:r>
            <a:r>
              <a:rPr lang="en-US" dirty="0" smtClean="0">
                <a:ea typeface="+mn-lt"/>
                <a:cs typeface="+mn-lt"/>
              </a:rPr>
              <a:t>PPT</a:t>
            </a:r>
            <a:endParaRPr lang="en-US" dirty="0"/>
          </a:p>
        </p:txBody>
      </p:sp>
      <p:sp>
        <p:nvSpPr>
          <p:cNvPr id="9" name="TextBox 8"/>
          <p:cNvSpPr txBox="1"/>
          <p:nvPr/>
        </p:nvSpPr>
        <p:spPr>
          <a:xfrm>
            <a:off x="5650523" y="3938857"/>
            <a:ext cx="184731" cy="369332"/>
          </a:xfrm>
          <a:prstGeom prst="rect">
            <a:avLst/>
          </a:prstGeom>
          <a:noFill/>
        </p:spPr>
        <p:txBody>
          <a:bodyPr wrap="none" lIns="91440" tIns="45720" rIns="91440" bIns="45720" rtlCol="0" anchor="t">
            <a:spAutoFit/>
          </a:bodyPr>
          <a:lstStyle/>
          <a:p>
            <a:endParaRPr lang="en-US" dirty="0"/>
          </a:p>
        </p:txBody>
      </p:sp>
    </p:spTree>
    <p:extLst>
      <p:ext uri="{BB962C8B-B14F-4D97-AF65-F5344CB8AC3E}">
        <p14:creationId xmlns:p14="http://schemas.microsoft.com/office/powerpoint/2010/main" xmlns="" val="392691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EE208-D836-443B-90FC-D338D5ADF833}"/>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xmlns="" id="{AFCF47EA-70BD-48E9-A026-28D730FF3E59}"/>
              </a:ext>
            </a:extLst>
          </p:cNvPr>
          <p:cNvSpPr>
            <a:spLocks noGrp="1"/>
          </p:cNvSpPr>
          <p:nvPr>
            <p:ph idx="1"/>
          </p:nvPr>
        </p:nvSpPr>
        <p:spPr/>
        <p:txBody>
          <a:bodyPr/>
          <a:lstStyle/>
          <a:p>
            <a:r>
              <a:rPr lang="en-IN" dirty="0"/>
              <a:t>Scraping from the Wikipedia page</a:t>
            </a:r>
          </a:p>
          <a:p>
            <a:r>
              <a:rPr lang="en-IN" dirty="0"/>
              <a:t>Obtain coordinates for each location using </a:t>
            </a:r>
            <a:r>
              <a:rPr lang="en-IN" dirty="0" err="1"/>
              <a:t>geopy</a:t>
            </a:r>
            <a:r>
              <a:rPr lang="en-IN" dirty="0"/>
              <a:t> library</a:t>
            </a:r>
          </a:p>
          <a:p>
            <a:r>
              <a:rPr lang="en-IN" dirty="0"/>
              <a:t>Finding columns with null values and replacing them</a:t>
            </a:r>
          </a:p>
          <a:p>
            <a:r>
              <a:rPr lang="en-IN" dirty="0"/>
              <a:t>Merge </a:t>
            </a:r>
            <a:r>
              <a:rPr lang="en-IN"/>
              <a:t>the neighbourhood </a:t>
            </a:r>
            <a:r>
              <a:rPr lang="en-IN" dirty="0"/>
              <a:t>dataset with population dataset</a:t>
            </a:r>
          </a:p>
          <a:p>
            <a:endParaRPr lang="en-IN" dirty="0"/>
          </a:p>
        </p:txBody>
      </p:sp>
    </p:spTree>
    <p:extLst>
      <p:ext uri="{BB962C8B-B14F-4D97-AF65-F5344CB8AC3E}">
        <p14:creationId xmlns:p14="http://schemas.microsoft.com/office/powerpoint/2010/main" xmlns="" val="3583235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EE208-D836-443B-90FC-D338D5ADF833}"/>
              </a:ext>
            </a:extLst>
          </p:cNvPr>
          <p:cNvSpPr>
            <a:spLocks noGrp="1"/>
          </p:cNvSpPr>
          <p:nvPr>
            <p:ph type="title"/>
          </p:nvPr>
        </p:nvSpPr>
        <p:spPr/>
        <p:txBody>
          <a:bodyPr/>
          <a:lstStyle/>
          <a:p>
            <a:r>
              <a:rPr lang="en-IN" dirty="0"/>
              <a:t>Data Preprocessing</a:t>
            </a:r>
          </a:p>
        </p:txBody>
      </p:sp>
      <p:sp>
        <p:nvSpPr>
          <p:cNvPr id="5" name="TextBox 4"/>
          <p:cNvSpPr txBox="1"/>
          <p:nvPr/>
        </p:nvSpPr>
        <p:spPr>
          <a:xfrm>
            <a:off x="5720211" y="2540000"/>
            <a:ext cx="3835152" cy="369332"/>
          </a:xfrm>
          <a:prstGeom prst="rect">
            <a:avLst/>
          </a:prstGeom>
          <a:noFill/>
        </p:spPr>
        <p:txBody>
          <a:bodyPr wrap="none" rtlCol="0">
            <a:spAutoFit/>
          </a:bodyPr>
          <a:lstStyle/>
          <a:p>
            <a:r>
              <a:rPr lang="en-US" dirty="0"/>
              <a:t>Processed data from WIKIPEDIA page.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xmlns="" val="0"/>
              </a:ext>
            </a:extLst>
          </a:blip>
          <a:srcRect l="10334" t="11465" r="19426" b="-1"/>
          <a:stretch/>
        </p:blipFill>
        <p:spPr>
          <a:xfrm>
            <a:off x="2401343" y="1920862"/>
            <a:ext cx="8813151" cy="4937138"/>
          </a:xfrm>
          <a:prstGeom prst="rect">
            <a:avLst/>
          </a:prstGeom>
        </p:spPr>
      </p:pic>
      <p:sp>
        <p:nvSpPr>
          <p:cNvPr id="6" name="Content Placeholder 5"/>
          <p:cNvSpPr>
            <a:spLocks noGrp="1"/>
          </p:cNvSpPr>
          <p:nvPr>
            <p:ph idx="1"/>
          </p:nvPr>
        </p:nvSpPr>
        <p:spPr>
          <a:xfrm>
            <a:off x="226647" y="2011680"/>
            <a:ext cx="2055446" cy="4206240"/>
          </a:xfrm>
        </p:spPr>
        <p:txBody>
          <a:bodyPr/>
          <a:lstStyle/>
          <a:p>
            <a:r>
              <a:rPr lang="en-US" dirty="0"/>
              <a:t>Data </a:t>
            </a:r>
            <a:r>
              <a:rPr lang="en-US"/>
              <a:t>from Wikipedia</a:t>
            </a:r>
            <a:endParaRPr lang="en-US" dirty="0"/>
          </a:p>
        </p:txBody>
      </p:sp>
    </p:spTree>
    <p:extLst>
      <p:ext uri="{BB962C8B-B14F-4D97-AF65-F5344CB8AC3E}">
        <p14:creationId xmlns:p14="http://schemas.microsoft.com/office/powerpoint/2010/main" xmlns="" val="205989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EE208-D836-443B-90FC-D338D5ADF833}"/>
              </a:ext>
            </a:extLst>
          </p:cNvPr>
          <p:cNvSpPr>
            <a:spLocks noGrp="1"/>
          </p:cNvSpPr>
          <p:nvPr>
            <p:ph type="title"/>
          </p:nvPr>
        </p:nvSpPr>
        <p:spPr/>
        <p:txBody>
          <a:bodyPr/>
          <a:lstStyle/>
          <a:p>
            <a:r>
              <a:rPr lang="en-IN" dirty="0"/>
              <a:t>Data Preprocessing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52727" t="40618" r="1188" b="34116"/>
          <a:stretch/>
        </p:blipFill>
        <p:spPr>
          <a:xfrm>
            <a:off x="5720211" y="3204307"/>
            <a:ext cx="6031525" cy="1860063"/>
          </a:xfrm>
        </p:spPr>
      </p:pic>
      <p:sp>
        <p:nvSpPr>
          <p:cNvPr id="5" name="TextBox 4"/>
          <p:cNvSpPr txBox="1"/>
          <p:nvPr/>
        </p:nvSpPr>
        <p:spPr>
          <a:xfrm>
            <a:off x="5720211" y="2540000"/>
            <a:ext cx="3835152" cy="369332"/>
          </a:xfrm>
          <a:prstGeom prst="rect">
            <a:avLst/>
          </a:prstGeom>
          <a:noFill/>
        </p:spPr>
        <p:txBody>
          <a:bodyPr wrap="none" rtlCol="0">
            <a:spAutoFit/>
          </a:bodyPr>
          <a:lstStyle/>
          <a:p>
            <a:r>
              <a:rPr lang="en-US" dirty="0"/>
              <a:t>Processed data from WIKIPEDIA page.</a:t>
            </a:r>
          </a:p>
        </p:txBody>
      </p:sp>
    </p:spTree>
    <p:extLst>
      <p:ext uri="{BB962C8B-B14F-4D97-AF65-F5344CB8AC3E}">
        <p14:creationId xmlns:p14="http://schemas.microsoft.com/office/powerpoint/2010/main" xmlns="" val="276048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a16="http://schemas.microsoft.com/office/drawing/2014/main" xmlns="" id="{DFDC4431-8B0C-4D95-B808-57F594C0D9BF}"/>
              </a:ext>
            </a:extLst>
          </p:cNvPr>
          <p:cNvSpPr>
            <a:spLocks noGrp="1"/>
          </p:cNvSpPr>
          <p:nvPr>
            <p:ph idx="1"/>
          </p:nvPr>
        </p:nvSpPr>
        <p:spPr/>
        <p:txBody>
          <a:bodyPr>
            <a:normAutofit/>
          </a:bodyPr>
          <a:lstStyle/>
          <a:p>
            <a:r>
              <a:rPr lang="en-IN" dirty="0"/>
              <a:t>Begin by exploring the city and finding the count of neighbourhoods and regions in the city. </a:t>
            </a:r>
          </a:p>
          <a:p>
            <a:r>
              <a:rPr lang="en-IN" dirty="0"/>
              <a:t>Find the unique venues in each neighbourhood. </a:t>
            </a:r>
          </a:p>
          <a:p>
            <a:r>
              <a:rPr lang="en-IN" dirty="0"/>
              <a:t>visualize the neighbourhoods using a folium map.</a:t>
            </a:r>
          </a:p>
          <a:p>
            <a:r>
              <a:rPr lang="en-IN" dirty="0"/>
              <a:t>Obtain top 10 venues at each neighbourhood, which will let us know which neighbourhoods lacks in Indian Restaurant.</a:t>
            </a:r>
          </a:p>
          <a:p>
            <a:r>
              <a:rPr lang="en-IN" dirty="0"/>
              <a:t>By opening a new Restaurant in Indian populated regions, more customers will be satisfied and the venture will be successful and profitable and will lay the foundation for further expansion of company’s chain. Hence, we sort top 10 neighbourhoods based on maximum Indian Population.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xmlns="" val="412364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a16="http://schemas.microsoft.com/office/drawing/2014/main" xmlns="" id="{DFDC4431-8B0C-4D95-B808-57F594C0D9BF}"/>
              </a:ext>
            </a:extLst>
          </p:cNvPr>
          <p:cNvSpPr>
            <a:spLocks noGrp="1"/>
          </p:cNvSpPr>
          <p:nvPr>
            <p:ph idx="1"/>
          </p:nvPr>
        </p:nvSpPr>
        <p:spPr/>
        <p:txBody>
          <a:bodyPr>
            <a:normAutofit/>
          </a:bodyPr>
          <a:lstStyle/>
          <a:p>
            <a:pPr marL="0" indent="0">
              <a:buNone/>
            </a:pPr>
            <a:endParaRPr lang="en-IN" dirty="0"/>
          </a:p>
          <a:p>
            <a:pPr marL="0" indent="0">
              <a:buNone/>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xmlns="" val="0"/>
              </a:ext>
            </a:extLst>
          </a:blip>
          <a:srcRect l="15075" t="49176" r="46853" b="11318"/>
          <a:stretch/>
        </p:blipFill>
        <p:spPr>
          <a:xfrm>
            <a:off x="1047262" y="3759200"/>
            <a:ext cx="3829538" cy="2235201"/>
          </a:xfrm>
          <a:prstGeom prst="rect">
            <a:avLst/>
          </a:prstGeom>
        </p:spPr>
      </p:pic>
      <p:sp>
        <p:nvSpPr>
          <p:cNvPr id="5" name="TextBox 4"/>
          <p:cNvSpPr txBox="1"/>
          <p:nvPr/>
        </p:nvSpPr>
        <p:spPr>
          <a:xfrm>
            <a:off x="1047262" y="2751015"/>
            <a:ext cx="3447354" cy="646331"/>
          </a:xfrm>
          <a:prstGeom prst="rect">
            <a:avLst/>
          </a:prstGeom>
          <a:noFill/>
        </p:spPr>
        <p:txBody>
          <a:bodyPr wrap="none" rtlCol="0">
            <a:spAutoFit/>
          </a:bodyPr>
          <a:lstStyle/>
          <a:p>
            <a:r>
              <a:rPr lang="en-US" dirty="0"/>
              <a:t>Percentage of Indian Population in</a:t>
            </a:r>
          </a:p>
          <a:p>
            <a:r>
              <a:rPr lang="en-US" dirty="0"/>
              <a:t>Different Area of London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xmlns="" val="0"/>
              </a:ext>
            </a:extLst>
          </a:blip>
          <a:srcRect l="13520" t="42545" r="42580" b="32038"/>
          <a:stretch/>
        </p:blipFill>
        <p:spPr>
          <a:xfrm>
            <a:off x="6094959" y="3759200"/>
            <a:ext cx="4415691" cy="1438031"/>
          </a:xfrm>
          <a:prstGeom prst="rect">
            <a:avLst/>
          </a:prstGeom>
        </p:spPr>
      </p:pic>
      <p:sp>
        <p:nvSpPr>
          <p:cNvPr id="8" name="TextBox 7"/>
          <p:cNvSpPr txBox="1"/>
          <p:nvPr/>
        </p:nvSpPr>
        <p:spPr>
          <a:xfrm>
            <a:off x="6094959" y="2751015"/>
            <a:ext cx="4250972" cy="646331"/>
          </a:xfrm>
          <a:prstGeom prst="rect">
            <a:avLst/>
          </a:prstGeom>
          <a:noFill/>
        </p:spPr>
        <p:txBody>
          <a:bodyPr wrap="none" rtlCol="0">
            <a:spAutoFit/>
          </a:bodyPr>
          <a:lstStyle/>
          <a:p>
            <a:r>
              <a:rPr lang="en-US" dirty="0"/>
              <a:t>Filtered Locations of London, along </a:t>
            </a:r>
          </a:p>
          <a:p>
            <a:r>
              <a:rPr lang="en-US" dirty="0"/>
              <a:t>With its Postcode, Latitude and Longitude.</a:t>
            </a:r>
          </a:p>
        </p:txBody>
      </p:sp>
    </p:spTree>
    <p:extLst>
      <p:ext uri="{BB962C8B-B14F-4D97-AF65-F5344CB8AC3E}">
        <p14:creationId xmlns:p14="http://schemas.microsoft.com/office/powerpoint/2010/main" xmlns="" val="154209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3A5B6-A886-4946-B159-356176BCE8AC}"/>
              </a:ext>
            </a:extLst>
          </p:cNvPr>
          <p:cNvSpPr>
            <a:spLocks noGrp="1"/>
          </p:cNvSpPr>
          <p:nvPr>
            <p:ph type="title"/>
          </p:nvPr>
        </p:nvSpPr>
        <p:spPr/>
        <p:txBody>
          <a:bodyPr/>
          <a:lstStyle/>
          <a:p>
            <a:r>
              <a:rPr lang="en-IN" dirty="0"/>
              <a:t>Exploratory Data Analysis	</a:t>
            </a:r>
          </a:p>
        </p:txBody>
      </p:sp>
      <p:sp>
        <p:nvSpPr>
          <p:cNvPr id="3" name="Content Placeholder 2">
            <a:extLst>
              <a:ext uri="{FF2B5EF4-FFF2-40B4-BE49-F238E27FC236}">
                <a16:creationId xmlns:a16="http://schemas.microsoft.com/office/drawing/2014/main" xmlns="" id="{DFDC4431-8B0C-4D95-B808-57F594C0D9BF}"/>
              </a:ext>
            </a:extLst>
          </p:cNvPr>
          <p:cNvSpPr>
            <a:spLocks noGrp="1"/>
          </p:cNvSpPr>
          <p:nvPr>
            <p:ph idx="1"/>
          </p:nvPr>
        </p:nvSpPr>
        <p:spPr/>
        <p:txBody>
          <a:bodyPr>
            <a:normAutofit/>
          </a:bodyPr>
          <a:lstStyle/>
          <a:p>
            <a:pPr marL="0" indent="0">
              <a:buNone/>
            </a:pPr>
            <a:endParaRPr lang="en-IN" dirty="0"/>
          </a:p>
          <a:p>
            <a:pPr marL="0" indent="0">
              <a:buNone/>
            </a:pP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xmlns="" val="0"/>
              </a:ext>
            </a:extLst>
          </a:blip>
          <a:srcRect l="12976" t="22240" r="44600"/>
          <a:stretch/>
        </p:blipFill>
        <p:spPr>
          <a:xfrm>
            <a:off x="922214" y="2458427"/>
            <a:ext cx="4267201" cy="4399573"/>
          </a:xfrm>
          <a:prstGeom prst="rect">
            <a:avLst/>
          </a:prstGeom>
        </p:spPr>
      </p:pic>
      <p:sp>
        <p:nvSpPr>
          <p:cNvPr id="9" name="TextBox 8"/>
          <p:cNvSpPr txBox="1"/>
          <p:nvPr/>
        </p:nvSpPr>
        <p:spPr>
          <a:xfrm>
            <a:off x="922214" y="2089095"/>
            <a:ext cx="3703258" cy="369332"/>
          </a:xfrm>
          <a:prstGeom prst="rect">
            <a:avLst/>
          </a:prstGeom>
          <a:noFill/>
        </p:spPr>
        <p:txBody>
          <a:bodyPr wrap="none" rtlCol="0">
            <a:spAutoFit/>
          </a:bodyPr>
          <a:lstStyle/>
          <a:p>
            <a:r>
              <a:rPr lang="en-US" dirty="0"/>
              <a:t>Different Neighborhoods in London</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xmlns="" val="0"/>
              </a:ext>
            </a:extLst>
          </a:blip>
          <a:srcRect l="13209" t="39506" r="47552" b="17120"/>
          <a:stretch/>
        </p:blipFill>
        <p:spPr>
          <a:xfrm>
            <a:off x="6752492" y="2458427"/>
            <a:ext cx="3946770" cy="2454031"/>
          </a:xfrm>
          <a:prstGeom prst="rect">
            <a:avLst/>
          </a:prstGeom>
        </p:spPr>
      </p:pic>
      <p:sp>
        <p:nvSpPr>
          <p:cNvPr id="11" name="TextBox 10"/>
          <p:cNvSpPr txBox="1"/>
          <p:nvPr/>
        </p:nvSpPr>
        <p:spPr>
          <a:xfrm>
            <a:off x="6752492" y="2089095"/>
            <a:ext cx="5077031" cy="369332"/>
          </a:xfrm>
          <a:prstGeom prst="rect">
            <a:avLst/>
          </a:prstGeom>
          <a:noFill/>
        </p:spPr>
        <p:txBody>
          <a:bodyPr wrap="none" rtlCol="0">
            <a:spAutoFit/>
          </a:bodyPr>
          <a:lstStyle/>
          <a:p>
            <a:r>
              <a:rPr lang="en-US" dirty="0"/>
              <a:t>Unique values of venues in our Locations of Interest</a:t>
            </a:r>
          </a:p>
        </p:txBody>
      </p:sp>
    </p:spTree>
    <p:extLst>
      <p:ext uri="{BB962C8B-B14F-4D97-AF65-F5344CB8AC3E}">
        <p14:creationId xmlns:p14="http://schemas.microsoft.com/office/powerpoint/2010/main" xmlns="" val="220913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204C0-9803-4075-802F-BC64AAD91496}"/>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xmlns="" id="{0C5D3769-79C8-4720-94AB-BCFE9D19A5A6}"/>
              </a:ext>
            </a:extLst>
          </p:cNvPr>
          <p:cNvSpPr>
            <a:spLocks noGrp="1"/>
          </p:cNvSpPr>
          <p:nvPr>
            <p:ph idx="1"/>
          </p:nvPr>
        </p:nvSpPr>
        <p:spPr/>
        <p:txBody>
          <a:bodyPr/>
          <a:lstStyle/>
          <a:p>
            <a:r>
              <a:rPr lang="en-IN" dirty="0"/>
              <a:t>Sort the neighbourhoods into five clusters to obtain better insights about each neighbourhood and by that we will know which cluster of neighbourhoods have more population.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xmlns="" val="0"/>
              </a:ext>
            </a:extLst>
          </a:blip>
          <a:srcRect l="14141" t="25140" r="14219" b="23889"/>
          <a:stretch/>
        </p:blipFill>
        <p:spPr>
          <a:xfrm>
            <a:off x="1202919" y="3552787"/>
            <a:ext cx="7205785" cy="2883877"/>
          </a:xfrm>
          <a:prstGeom prst="rect">
            <a:avLst/>
          </a:prstGeom>
        </p:spPr>
      </p:pic>
    </p:spTree>
    <p:extLst>
      <p:ext uri="{BB962C8B-B14F-4D97-AF65-F5344CB8AC3E}">
        <p14:creationId xmlns:p14="http://schemas.microsoft.com/office/powerpoint/2010/main" xmlns="" val="356708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204C0-9803-4075-802F-BC64AAD91496}"/>
              </a:ext>
            </a:extLst>
          </p:cNvPr>
          <p:cNvSpPr>
            <a:spLocks noGrp="1"/>
          </p:cNvSpPr>
          <p:nvPr>
            <p:ph type="title"/>
          </p:nvPr>
        </p:nvSpPr>
        <p:spPr/>
        <p:txBody>
          <a:bodyPr/>
          <a:lstStyle/>
          <a:p>
            <a:r>
              <a:rPr lang="en-IN" dirty="0"/>
              <a:t>Clustering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14377" t="25757" r="14042"/>
          <a:stretch/>
        </p:blipFill>
        <p:spPr>
          <a:xfrm>
            <a:off x="250092" y="2602523"/>
            <a:ext cx="5353538" cy="3123346"/>
          </a:xfrm>
        </p:spPr>
      </p:pic>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l="14334" t="22630" r="15210" b="15407"/>
          <a:stretch/>
        </p:blipFill>
        <p:spPr>
          <a:xfrm>
            <a:off x="5707118" y="2601310"/>
            <a:ext cx="6353504" cy="3142998"/>
          </a:xfrm>
          <a:prstGeom prst="rect">
            <a:avLst/>
          </a:prstGeom>
        </p:spPr>
      </p:pic>
    </p:spTree>
    <p:extLst>
      <p:ext uri="{BB962C8B-B14F-4D97-AF65-F5344CB8AC3E}">
        <p14:creationId xmlns:p14="http://schemas.microsoft.com/office/powerpoint/2010/main" xmlns="" val="54783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204C0-9803-4075-802F-BC64AAD91496}"/>
              </a:ext>
            </a:extLst>
          </p:cNvPr>
          <p:cNvSpPr>
            <a:spLocks noGrp="1"/>
          </p:cNvSpPr>
          <p:nvPr>
            <p:ph type="title"/>
          </p:nvPr>
        </p:nvSpPr>
        <p:spPr/>
        <p:txBody>
          <a:bodyPr/>
          <a:lstStyle/>
          <a:p>
            <a:r>
              <a:rPr lang="en-IN" dirty="0"/>
              <a:t>Clustering</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14795" t="31144" r="14460" b="17582"/>
          <a:stretch/>
        </p:blipFill>
        <p:spPr>
          <a:xfrm>
            <a:off x="85967" y="2938585"/>
            <a:ext cx="5291017" cy="2157047"/>
          </a:xfrm>
        </p:spPr>
      </p:pic>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l="14918" t="26108" r="13442" b="25941"/>
          <a:stretch/>
        </p:blipFill>
        <p:spPr>
          <a:xfrm>
            <a:off x="6267940" y="2938585"/>
            <a:ext cx="5770671" cy="2172677"/>
          </a:xfrm>
          <a:prstGeom prst="rect">
            <a:avLst/>
          </a:prstGeom>
        </p:spPr>
      </p:pic>
    </p:spTree>
    <p:extLst>
      <p:ext uri="{BB962C8B-B14F-4D97-AF65-F5344CB8AC3E}">
        <p14:creationId xmlns:p14="http://schemas.microsoft.com/office/powerpoint/2010/main" xmlns="" val="220075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a16="http://schemas.microsoft.com/office/drawing/2014/main" xmlns="" id="{5B4046D6-0EDB-4ED5-A1C3-7B8671989194}"/>
              </a:ext>
            </a:extLst>
          </p:cNvPr>
          <p:cNvSpPr>
            <a:spLocks noGrp="1"/>
          </p:cNvSpPr>
          <p:nvPr>
            <p:ph idx="1"/>
          </p:nvPr>
        </p:nvSpPr>
        <p:spPr>
          <a:xfrm>
            <a:off x="838200" y="1519708"/>
            <a:ext cx="10515600" cy="4657256"/>
          </a:xfrm>
        </p:spPr>
        <p:txBody>
          <a:bodyPr/>
          <a:lstStyle/>
          <a:p>
            <a:pPr marL="0" indent="0">
              <a:buNone/>
            </a:pPr>
            <a:endParaRPr lang="en-IN" dirty="0"/>
          </a:p>
          <a:p>
            <a:pPr marL="0" indent="0">
              <a:buNone/>
            </a:pPr>
            <a:r>
              <a:rPr lang="en-IN" dirty="0"/>
              <a:t>Plotting the </a:t>
            </a:r>
            <a:r>
              <a:rPr lang="en-IN" dirty="0" err="1"/>
              <a:t>Neighborhood</a:t>
            </a:r>
            <a:r>
              <a:rPr lang="en-IN" dirty="0"/>
              <a: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xmlns="" val="0"/>
              </a:ext>
            </a:extLst>
          </a:blip>
          <a:srcRect l="15576" t="29633" r="8251"/>
          <a:stretch/>
        </p:blipFill>
        <p:spPr>
          <a:xfrm>
            <a:off x="2375877" y="2954216"/>
            <a:ext cx="7143261" cy="3711818"/>
          </a:xfrm>
          <a:prstGeom prst="rect">
            <a:avLst/>
          </a:prstGeom>
        </p:spPr>
      </p:pic>
    </p:spTree>
    <p:extLst>
      <p:ext uri="{BB962C8B-B14F-4D97-AF65-F5344CB8AC3E}">
        <p14:creationId xmlns:p14="http://schemas.microsoft.com/office/powerpoint/2010/main" xmlns="" val="152308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2340F6-E8C2-47AB-9020-04E79D6F04F8}"/>
              </a:ext>
            </a:extLst>
          </p:cNvPr>
          <p:cNvSpPr>
            <a:spLocks noGrp="1"/>
          </p:cNvSpPr>
          <p:nvPr>
            <p:ph type="title"/>
          </p:nvPr>
        </p:nvSpPr>
        <p:spPr/>
        <p:txBody>
          <a:bodyPr/>
          <a:lstStyle/>
          <a:p>
            <a:r>
              <a:rPr lang="en-IN" dirty="0"/>
              <a:t>CONTENTS	</a:t>
            </a:r>
          </a:p>
        </p:txBody>
      </p:sp>
      <p:sp>
        <p:nvSpPr>
          <p:cNvPr id="3" name="Content Placeholder 2">
            <a:extLst>
              <a:ext uri="{FF2B5EF4-FFF2-40B4-BE49-F238E27FC236}">
                <a16:creationId xmlns:a16="http://schemas.microsoft.com/office/drawing/2014/main" xmlns="" id="{DB0988BF-19EA-429C-B1D7-BA5649788EEC}"/>
              </a:ext>
            </a:extLst>
          </p:cNvPr>
          <p:cNvSpPr>
            <a:spLocks noGrp="1"/>
          </p:cNvSpPr>
          <p:nvPr>
            <p:ph idx="1"/>
          </p:nvPr>
        </p:nvSpPr>
        <p:spPr/>
        <p:txBody>
          <a:bodyPr/>
          <a:lstStyle/>
          <a:p>
            <a:r>
              <a:rPr lang="en-IN" dirty="0"/>
              <a:t>Introduction</a:t>
            </a:r>
          </a:p>
          <a:p>
            <a:r>
              <a:rPr lang="en-IN" dirty="0"/>
              <a:t>Business Problem</a:t>
            </a:r>
          </a:p>
          <a:p>
            <a:r>
              <a:rPr lang="en-IN" dirty="0"/>
              <a:t>Data Description </a:t>
            </a:r>
          </a:p>
          <a:p>
            <a:r>
              <a:rPr lang="en-IN" dirty="0"/>
              <a:t>Data features</a:t>
            </a:r>
          </a:p>
          <a:p>
            <a:r>
              <a:rPr lang="en-IN" dirty="0"/>
              <a:t>Methodology</a:t>
            </a:r>
          </a:p>
          <a:p>
            <a:r>
              <a:rPr lang="en-IN" dirty="0"/>
              <a:t>Results and Discussion</a:t>
            </a:r>
          </a:p>
          <a:p>
            <a:r>
              <a:rPr lang="en-IN" dirty="0"/>
              <a:t>Conclusion</a:t>
            </a:r>
          </a:p>
        </p:txBody>
      </p:sp>
    </p:spTree>
    <p:extLst>
      <p:ext uri="{BB962C8B-B14F-4D97-AF65-F5344CB8AC3E}">
        <p14:creationId xmlns:p14="http://schemas.microsoft.com/office/powerpoint/2010/main" xmlns="" val="20161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a16="http://schemas.microsoft.com/office/drawing/2014/main" xmlns="" id="{5B4046D6-0EDB-4ED5-A1C3-7B8671989194}"/>
              </a:ext>
            </a:extLst>
          </p:cNvPr>
          <p:cNvSpPr>
            <a:spLocks noGrp="1"/>
          </p:cNvSpPr>
          <p:nvPr>
            <p:ph idx="1"/>
          </p:nvPr>
        </p:nvSpPr>
        <p:spPr>
          <a:xfrm>
            <a:off x="471399" y="1504077"/>
            <a:ext cx="10515600" cy="4657256"/>
          </a:xfrm>
        </p:spPr>
        <p:txBody>
          <a:bodyPr/>
          <a:lstStyle/>
          <a:p>
            <a:pPr marL="0" indent="0">
              <a:buNone/>
            </a:pPr>
            <a:endParaRPr lang="en-IN" dirty="0"/>
          </a:p>
          <a:p>
            <a:pPr marL="0" indent="0" algn="just">
              <a:buNone/>
            </a:pPr>
            <a:r>
              <a:rPr lang="en-IN" dirty="0"/>
              <a:t>By clustering the neighbourhoods, we find that most of the densely populated neighbourhoods belong to the first cluster. </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xmlns="" val="0"/>
              </a:ext>
            </a:extLst>
          </a:blip>
          <a:srcRect l="19088" t="27794" r="14113" b="2512"/>
          <a:stretch/>
        </p:blipFill>
        <p:spPr>
          <a:xfrm>
            <a:off x="2341408" y="2737887"/>
            <a:ext cx="6818223" cy="4001476"/>
          </a:xfrm>
          <a:prstGeom prst="rect">
            <a:avLst/>
          </a:prstGeom>
        </p:spPr>
      </p:pic>
    </p:spTree>
    <p:extLst>
      <p:ext uri="{BB962C8B-B14F-4D97-AF65-F5344CB8AC3E}">
        <p14:creationId xmlns:p14="http://schemas.microsoft.com/office/powerpoint/2010/main" xmlns="" val="366921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1130BA-5817-4060-98B9-3B99040571EE}"/>
              </a:ext>
            </a:extLst>
          </p:cNvPr>
          <p:cNvSpPr>
            <a:spLocks noGrp="1"/>
          </p:cNvSpPr>
          <p:nvPr>
            <p:ph type="title"/>
          </p:nvPr>
        </p:nvSpPr>
        <p:spPr/>
        <p:txBody>
          <a:bodyPr/>
          <a:lstStyle/>
          <a:p>
            <a:r>
              <a:rPr lang="en-IN" dirty="0"/>
              <a:t>Results and Discussion</a:t>
            </a:r>
          </a:p>
        </p:txBody>
      </p:sp>
      <p:sp>
        <p:nvSpPr>
          <p:cNvPr id="7" name="Content Placeholder 6">
            <a:extLst>
              <a:ext uri="{FF2B5EF4-FFF2-40B4-BE49-F238E27FC236}">
                <a16:creationId xmlns:a16="http://schemas.microsoft.com/office/drawing/2014/main" xmlns="" id="{5B4046D6-0EDB-4ED5-A1C3-7B8671989194}"/>
              </a:ext>
            </a:extLst>
          </p:cNvPr>
          <p:cNvSpPr>
            <a:spLocks noGrp="1"/>
          </p:cNvSpPr>
          <p:nvPr>
            <p:ph idx="1"/>
          </p:nvPr>
        </p:nvSpPr>
        <p:spPr>
          <a:xfrm>
            <a:off x="471399" y="1504077"/>
            <a:ext cx="10515600" cy="4657256"/>
          </a:xfrm>
        </p:spPr>
        <p:txBody>
          <a:bodyPr/>
          <a:lstStyle/>
          <a:p>
            <a:pPr marL="0" indent="0">
              <a:buNone/>
            </a:pPr>
            <a:endParaRPr lang="en-IN" dirty="0"/>
          </a:p>
          <a:p>
            <a:pPr marL="0" indent="0" algn="just">
              <a:buNone/>
            </a:pPr>
            <a:endParaRPr lang="en-IN" dirty="0"/>
          </a:p>
        </p:txBody>
      </p:sp>
      <p:sp>
        <p:nvSpPr>
          <p:cNvPr id="4" name="TextBox 3"/>
          <p:cNvSpPr txBox="1"/>
          <p:nvPr/>
        </p:nvSpPr>
        <p:spPr>
          <a:xfrm>
            <a:off x="471399" y="2622330"/>
            <a:ext cx="11637032" cy="2031325"/>
          </a:xfrm>
          <a:prstGeom prst="rect">
            <a:avLst/>
          </a:prstGeom>
          <a:noFill/>
        </p:spPr>
        <p:txBody>
          <a:bodyPr wrap="none" rtlCol="0">
            <a:spAutoFit/>
          </a:bodyPr>
          <a:lstStyle/>
          <a:p>
            <a:r>
              <a:rPr lang="en-US" b="1" dirty="0"/>
              <a:t>HIGHLIGHTS FROM ABOVE 5 CLUSTERS</a:t>
            </a:r>
            <a:endParaRPr lang="en-US" dirty="0"/>
          </a:p>
          <a:p>
            <a:pPr marL="285750" indent="-285750">
              <a:buFont typeface="Arial" panose="020B0604020202020204" pitchFamily="34" charset="0"/>
              <a:buChar char="•"/>
            </a:pPr>
            <a:r>
              <a:rPr lang="en-US" dirty="0"/>
              <a:t>Pubs, Cafe, Coffee Shops are popular in the London.</a:t>
            </a:r>
          </a:p>
          <a:p>
            <a:pPr marL="285750" indent="-285750">
              <a:buFont typeface="Arial" panose="020B0604020202020204" pitchFamily="34" charset="0"/>
              <a:buChar char="•"/>
            </a:pPr>
            <a:r>
              <a:rPr lang="en-US" dirty="0"/>
              <a:t>As for restaurants, the Italian Restaurants are very popular in the London.</a:t>
            </a:r>
          </a:p>
          <a:p>
            <a:pPr marL="285750" indent="-285750">
              <a:buFont typeface="Arial" panose="020B0604020202020204" pitchFamily="34" charset="0"/>
              <a:buChar char="•"/>
            </a:pPr>
            <a:r>
              <a:rPr lang="en-US" dirty="0"/>
              <a:t>Although, the Clusters have variations, a very visible presence is the dominance of pubs.</a:t>
            </a:r>
          </a:p>
          <a:p>
            <a:pPr marL="285750" indent="-285750">
              <a:buFont typeface="Arial" panose="020B0604020202020204" pitchFamily="34" charset="0"/>
              <a:buChar char="•"/>
            </a:pPr>
            <a:r>
              <a:rPr lang="en-US" i="1" dirty="0"/>
              <a:t>We conclude from above observation that CLUSTERS 3 and 5 are scarce in terms of availability of INDIAN RESTAURANTS</a:t>
            </a:r>
            <a:endParaRPr lang="en-US" dirty="0"/>
          </a:p>
          <a:p>
            <a:pPr marL="285750" indent="-285750">
              <a:buFont typeface="Arial" panose="020B0604020202020204" pitchFamily="34" charset="0"/>
              <a:buChar char="•"/>
            </a:pPr>
            <a:r>
              <a:rPr lang="en-US" dirty="0"/>
              <a:t>Hence, above two mentioned clusters are suitable for opening a new INDIAN RESTAURANT</a:t>
            </a:r>
          </a:p>
          <a:p>
            <a:endParaRPr lang="en-US" dirty="0"/>
          </a:p>
        </p:txBody>
      </p:sp>
    </p:spTree>
    <p:extLst>
      <p:ext uri="{BB962C8B-B14F-4D97-AF65-F5344CB8AC3E}">
        <p14:creationId xmlns:p14="http://schemas.microsoft.com/office/powerpoint/2010/main" xmlns="" val="86865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7DAC89-C2B3-4EB4-92BA-256BDAC9683E}"/>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xmlns="" id="{B146CAC8-DA95-43D7-9FE6-DB2E12DA69E6}"/>
              </a:ext>
            </a:extLst>
          </p:cNvPr>
          <p:cNvSpPr>
            <a:spLocks noGrp="1"/>
          </p:cNvSpPr>
          <p:nvPr>
            <p:ph idx="1"/>
          </p:nvPr>
        </p:nvSpPr>
        <p:spPr/>
        <p:txBody>
          <a:bodyPr>
            <a:normAutofit/>
          </a:bodyPr>
          <a:lstStyle/>
          <a:p>
            <a:r>
              <a:rPr lang="en-US" dirty="0"/>
              <a:t>It is very important to note that Clusters 3 and 5 are the most viable clusters to create a </a:t>
            </a:r>
            <a:r>
              <a:rPr lang="en-US" b="1" dirty="0"/>
              <a:t>INDIAN RESTAURANT</a:t>
            </a:r>
            <a:r>
              <a:rPr lang="en-US" dirty="0"/>
              <a:t>. Their proximity to other amenities and accessibility to INDIAN PEOPLE are paramount. These 2 </a:t>
            </a:r>
            <a:r>
              <a:rPr lang="en-US" i="1" dirty="0"/>
              <a:t>clusters do not have top restaurants that could rival their standards</a:t>
            </a:r>
            <a:r>
              <a:rPr lang="en-US" dirty="0"/>
              <a:t> if they are created.</a:t>
            </a:r>
          </a:p>
          <a:p>
            <a:r>
              <a:rPr lang="en-US" dirty="0"/>
              <a:t>In conclusion, this project would have had better results if there were more data in terms of crime data within the area, traffic access and allowance of more venues exploration with the Foursquare (limited venues for free calls).</a:t>
            </a:r>
          </a:p>
          <a:p>
            <a:r>
              <a:rPr lang="en-US" dirty="0"/>
              <a:t>Also, getting the ratings and feedbacks of the current restaurants within the clusters would have helped in providing more insight into the best location.</a:t>
            </a:r>
          </a:p>
        </p:txBody>
      </p:sp>
    </p:spTree>
    <p:extLst>
      <p:ext uri="{BB962C8B-B14F-4D97-AF65-F5344CB8AC3E}">
        <p14:creationId xmlns:p14="http://schemas.microsoft.com/office/powerpoint/2010/main" xmlns="" val="241670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AEE1BA-E73B-4E0D-A7AD-F21AA434570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16C55943-31FA-4693-9D33-1E773E2F887A}"/>
              </a:ext>
            </a:extLst>
          </p:cNvPr>
          <p:cNvSpPr>
            <a:spLocks noGrp="1"/>
          </p:cNvSpPr>
          <p:nvPr>
            <p:ph idx="1"/>
          </p:nvPr>
        </p:nvSpPr>
        <p:spPr/>
        <p:txBody>
          <a:bodyPr>
            <a:normAutofit/>
          </a:bodyPr>
          <a:lstStyle/>
          <a:p>
            <a:r>
              <a:rPr lang="en-IN" dirty="0"/>
              <a:t>London is one among the cities in the world, where a large Indian Population resides.</a:t>
            </a:r>
          </a:p>
          <a:p>
            <a:r>
              <a:rPr lang="en-IN" dirty="0"/>
              <a:t>It is referred to as  the Arch of the world because of its role as the once world’s most powerful kingdom.</a:t>
            </a:r>
          </a:p>
          <a:p>
            <a:r>
              <a:rPr lang="en-IN" dirty="0"/>
              <a:t>It has a population of over ten million, making it a megacity and most populous city in United Kingdom.  </a:t>
            </a:r>
          </a:p>
          <a:p>
            <a:r>
              <a:rPr lang="en-IN" dirty="0"/>
              <a:t>Being a demographically diverse city, the needs of the residents are also increasing rapidly. </a:t>
            </a:r>
          </a:p>
          <a:p>
            <a:r>
              <a:rPr lang="en-IN" dirty="0"/>
              <a:t>Hence, any new organization or an existing one should keep up with their pace in supplying the needs of the customers.</a:t>
            </a:r>
          </a:p>
        </p:txBody>
      </p:sp>
    </p:spTree>
    <p:extLst>
      <p:ext uri="{BB962C8B-B14F-4D97-AF65-F5344CB8AC3E}">
        <p14:creationId xmlns:p14="http://schemas.microsoft.com/office/powerpoint/2010/main" xmlns="" val="234948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6F276-0C22-4792-851D-3F89D8ABB66B}"/>
              </a:ext>
            </a:extLst>
          </p:cNvPr>
          <p:cNvSpPr>
            <a:spLocks noGrp="1"/>
          </p:cNvSpPr>
          <p:nvPr>
            <p:ph type="title"/>
          </p:nvPr>
        </p:nvSpPr>
        <p:spPr/>
        <p:txBody>
          <a:bodyPr/>
          <a:lstStyle/>
          <a:p>
            <a:r>
              <a:rPr lang="en-IN" dirty="0"/>
              <a:t>Business Problem</a:t>
            </a:r>
          </a:p>
        </p:txBody>
      </p:sp>
      <p:sp>
        <p:nvSpPr>
          <p:cNvPr id="3" name="Content Placeholder 2">
            <a:extLst>
              <a:ext uri="{FF2B5EF4-FFF2-40B4-BE49-F238E27FC236}">
                <a16:creationId xmlns:a16="http://schemas.microsoft.com/office/drawing/2014/main" xmlns="" id="{F8470A4B-CB77-4521-A2D6-9D95A06705B5}"/>
              </a:ext>
            </a:extLst>
          </p:cNvPr>
          <p:cNvSpPr>
            <a:spLocks noGrp="1"/>
          </p:cNvSpPr>
          <p:nvPr>
            <p:ph idx="1"/>
          </p:nvPr>
        </p:nvSpPr>
        <p:spPr/>
        <p:txBody>
          <a:bodyPr>
            <a:normAutofit/>
          </a:bodyPr>
          <a:lstStyle/>
          <a:p>
            <a:r>
              <a:rPr lang="en-IN" dirty="0"/>
              <a:t>Our customer is ABC Restaurant, which is an International Indian Restaurant Brand and also a market leader. </a:t>
            </a:r>
          </a:p>
          <a:p>
            <a:r>
              <a:rPr lang="en-IN" dirty="0"/>
              <a:t>ABC Restaurant has recently planned to expand its business to the United Kingdom, and they want to start this journey from the heart of the UK itself. </a:t>
            </a:r>
          </a:p>
          <a:p>
            <a:r>
              <a:rPr lang="en-IN" dirty="0"/>
              <a:t>Given the extremely large size and the population of the city, our customer wants to identify the best neighbourhood area to open its first Indian Restaurant covering the majority of the population and facing least competition from other restaurants. </a:t>
            </a:r>
          </a:p>
          <a:p>
            <a:r>
              <a:rPr lang="en-IN" dirty="0"/>
              <a:t>The problem statement will be: </a:t>
            </a:r>
            <a:r>
              <a:rPr lang="en-IN" b="1" dirty="0"/>
              <a:t>Which neighbourhood has most Indian population and has lesser number of INDIAN RESTAUARNT’s?</a:t>
            </a:r>
          </a:p>
        </p:txBody>
      </p:sp>
    </p:spTree>
    <p:extLst>
      <p:ext uri="{BB962C8B-B14F-4D97-AF65-F5344CB8AC3E}">
        <p14:creationId xmlns:p14="http://schemas.microsoft.com/office/powerpoint/2010/main" xmlns="" val="48269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3DCB-ECAA-4573-AD3D-A0CED29ECAB2}"/>
              </a:ext>
            </a:extLst>
          </p:cNvPr>
          <p:cNvSpPr>
            <a:spLocks noGrp="1"/>
          </p:cNvSpPr>
          <p:nvPr>
            <p:ph type="title"/>
          </p:nvPr>
        </p:nvSpPr>
        <p:spPr/>
        <p:txBody>
          <a:bodyPr/>
          <a:lstStyle/>
          <a:p>
            <a:r>
              <a:rPr lang="en-IN" dirty="0"/>
              <a:t>Data Description</a:t>
            </a:r>
          </a:p>
        </p:txBody>
      </p:sp>
      <p:sp>
        <p:nvSpPr>
          <p:cNvPr id="3" name="Content Placeholder 2">
            <a:extLst>
              <a:ext uri="{FF2B5EF4-FFF2-40B4-BE49-F238E27FC236}">
                <a16:creationId xmlns:a16="http://schemas.microsoft.com/office/drawing/2014/main" xmlns="" id="{C2555AAC-02EE-4668-960F-C42EDB8BB42F}"/>
              </a:ext>
            </a:extLst>
          </p:cNvPr>
          <p:cNvSpPr>
            <a:spLocks noGrp="1"/>
          </p:cNvSpPr>
          <p:nvPr>
            <p:ph idx="1"/>
          </p:nvPr>
        </p:nvSpPr>
        <p:spPr/>
        <p:txBody>
          <a:bodyPr>
            <a:normAutofit/>
          </a:bodyPr>
          <a:lstStyle/>
          <a:p>
            <a:r>
              <a:rPr lang="en-IN" dirty="0"/>
              <a:t>The data to be used in this project is not readily available. Hence, the data has been obtained from various sources such as</a:t>
            </a:r>
          </a:p>
          <a:p>
            <a:r>
              <a:rPr lang="en-IN" dirty="0"/>
              <a:t>Foursquare, which is a local search-and-discovery mobile and web based app which provides search results for its users. </a:t>
            </a:r>
          </a:p>
          <a:p>
            <a:r>
              <a:rPr lang="en-IN" dirty="0"/>
              <a:t>Wikipedia, which has the details about the </a:t>
            </a:r>
            <a:r>
              <a:rPr lang="en-IN" dirty="0" err="1"/>
              <a:t>neighborhoods</a:t>
            </a:r>
            <a:r>
              <a:rPr lang="en-IN" dirty="0"/>
              <a:t> in LONDON. </a:t>
            </a:r>
            <a:r>
              <a:rPr lang="en-US" b="1" dirty="0">
                <a:solidFill>
                  <a:schemeClr val="bg1"/>
                </a:solidFill>
                <a:hlinkClick r:id="rId2"/>
              </a:rPr>
              <a:t>https://en.wikipedia.org/wiki/List_of_areas_of_London</a:t>
            </a:r>
            <a:endParaRPr lang="en-IN" b="1" dirty="0">
              <a:solidFill>
                <a:schemeClr val="bg1"/>
              </a:solidFill>
            </a:endParaRPr>
          </a:p>
          <a:p>
            <a:r>
              <a:rPr lang="en-IN" dirty="0"/>
              <a:t>The geographic coordinates of each location have been obtained through </a:t>
            </a:r>
            <a:r>
              <a:rPr lang="en-IN" dirty="0" err="1"/>
              <a:t>Geopy</a:t>
            </a:r>
            <a:r>
              <a:rPr lang="en-IN" dirty="0"/>
              <a:t>(</a:t>
            </a:r>
            <a:r>
              <a:rPr lang="en-US" b="1" dirty="0">
                <a:hlinkClick r:id="rId3"/>
              </a:rPr>
              <a:t>https://geopy.readthedocs.io/en/stable/</a:t>
            </a:r>
            <a:r>
              <a:rPr lang="en-IN" dirty="0"/>
              <a:t>)</a:t>
            </a:r>
          </a:p>
          <a:p>
            <a:r>
              <a:rPr lang="en-IN" dirty="0"/>
              <a:t>The Indian population in LONDON has been obtained from : </a:t>
            </a:r>
            <a:r>
              <a:rPr lang="en-US" b="1" dirty="0">
                <a:hlinkClick r:id="rId4"/>
              </a:rPr>
              <a:t>https://en.wikipedia.org/wiki/Indian_community_of_London</a:t>
            </a:r>
            <a:endParaRPr lang="en-IN" b="1" u="sng" dirty="0"/>
          </a:p>
        </p:txBody>
      </p:sp>
    </p:spTree>
    <p:extLst>
      <p:ext uri="{BB962C8B-B14F-4D97-AF65-F5344CB8AC3E}">
        <p14:creationId xmlns:p14="http://schemas.microsoft.com/office/powerpoint/2010/main" xmlns="" val="189967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41AA1-72E1-4B64-88BD-FFA8328CE613}"/>
              </a:ext>
            </a:extLst>
          </p:cNvPr>
          <p:cNvSpPr>
            <a:spLocks noGrp="1"/>
          </p:cNvSpPr>
          <p:nvPr>
            <p:ph type="title"/>
          </p:nvPr>
        </p:nvSpPr>
        <p:spPr/>
        <p:txBody>
          <a:bodyPr/>
          <a:lstStyle/>
          <a:p>
            <a:r>
              <a:rPr lang="en-IN" dirty="0"/>
              <a:t>Data Features	 </a:t>
            </a:r>
          </a:p>
        </p:txBody>
      </p:sp>
      <p:sp>
        <p:nvSpPr>
          <p:cNvPr id="3" name="Content Placeholder 2">
            <a:extLst>
              <a:ext uri="{FF2B5EF4-FFF2-40B4-BE49-F238E27FC236}">
                <a16:creationId xmlns:a16="http://schemas.microsoft.com/office/drawing/2014/main" xmlns="" id="{F05E5162-69A4-43D1-9C09-786664210366}"/>
              </a:ext>
            </a:extLst>
          </p:cNvPr>
          <p:cNvSpPr>
            <a:spLocks noGrp="1"/>
          </p:cNvSpPr>
          <p:nvPr>
            <p:ph idx="1"/>
          </p:nvPr>
        </p:nvSpPr>
        <p:spPr>
          <a:xfrm>
            <a:off x="838200" y="1416676"/>
            <a:ext cx="10515600" cy="4760287"/>
          </a:xfrm>
        </p:spPr>
        <p:txBody>
          <a:bodyPr>
            <a:normAutofit/>
          </a:bodyPr>
          <a:lstStyle/>
          <a:p>
            <a:endParaRPr lang="en-IN" dirty="0"/>
          </a:p>
          <a:p>
            <a:r>
              <a:rPr lang="en-IN" dirty="0"/>
              <a:t> As we have to explore and identify the neighbourhoods in the city of London, the London neighbourhood data is the crucial data for this project. </a:t>
            </a:r>
          </a:p>
          <a:p>
            <a:r>
              <a:rPr lang="en-IN" dirty="0"/>
              <a:t>The data about each neighbourhood is not readily available, hence we have to scrape the Wikipedia page and obtain the data. </a:t>
            </a:r>
          </a:p>
          <a:p>
            <a:r>
              <a:rPr lang="en-IN" dirty="0"/>
              <a:t>In order to obtain the coordinates, we make use of </a:t>
            </a:r>
            <a:r>
              <a:rPr lang="en-IN" dirty="0" err="1"/>
              <a:t>geopy</a:t>
            </a:r>
            <a:r>
              <a:rPr lang="en-IN" dirty="0"/>
              <a:t> library in Python.</a:t>
            </a:r>
          </a:p>
          <a:p>
            <a:r>
              <a:rPr lang="en-IN" dirty="0"/>
              <a:t>We also need information about each neighbourhood which is  obtained through </a:t>
            </a:r>
            <a:r>
              <a:rPr lang="en-IN" dirty="0" err="1"/>
              <a:t>FourSquare</a:t>
            </a:r>
            <a:r>
              <a:rPr lang="en-IN" dirty="0"/>
              <a:t> API.</a:t>
            </a:r>
          </a:p>
          <a:p>
            <a:r>
              <a:rPr lang="en-IN" dirty="0"/>
              <a:t> The population about each neighbourhood will let us know which neighbourhood is more preferable. </a:t>
            </a:r>
          </a:p>
        </p:txBody>
      </p:sp>
    </p:spTree>
    <p:extLst>
      <p:ext uri="{BB962C8B-B14F-4D97-AF65-F5344CB8AC3E}">
        <p14:creationId xmlns:p14="http://schemas.microsoft.com/office/powerpoint/2010/main" xmlns="" val="324184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41AA1-72E1-4B64-88BD-FFA8328CE613}"/>
              </a:ext>
            </a:extLst>
          </p:cNvPr>
          <p:cNvSpPr>
            <a:spLocks noGrp="1"/>
          </p:cNvSpPr>
          <p:nvPr>
            <p:ph type="title"/>
          </p:nvPr>
        </p:nvSpPr>
        <p:spPr/>
        <p:txBody>
          <a:bodyPr/>
          <a:lstStyle/>
          <a:p>
            <a:r>
              <a:rPr lang="en-IN" dirty="0"/>
              <a:t>What is new ?</a:t>
            </a:r>
          </a:p>
        </p:txBody>
      </p:sp>
      <p:sp>
        <p:nvSpPr>
          <p:cNvPr id="3" name="Content Placeholder 2">
            <a:extLst>
              <a:ext uri="{FF2B5EF4-FFF2-40B4-BE49-F238E27FC236}">
                <a16:creationId xmlns:a16="http://schemas.microsoft.com/office/drawing/2014/main" xmlns="" id="{F05E5162-69A4-43D1-9C09-786664210366}"/>
              </a:ext>
            </a:extLst>
          </p:cNvPr>
          <p:cNvSpPr>
            <a:spLocks noGrp="1"/>
          </p:cNvSpPr>
          <p:nvPr>
            <p:ph idx="1"/>
          </p:nvPr>
        </p:nvSpPr>
        <p:spPr>
          <a:xfrm>
            <a:off x="838200" y="1416676"/>
            <a:ext cx="10515600" cy="4760287"/>
          </a:xfrm>
        </p:spPr>
        <p:txBody>
          <a:bodyPr>
            <a:normAutofit/>
          </a:bodyPr>
          <a:lstStyle/>
          <a:p>
            <a:endParaRPr lang="en-IN" dirty="0"/>
          </a:p>
          <a:p>
            <a:r>
              <a:rPr lang="en-IN" dirty="0"/>
              <a:t>Instead of simply taking the consideration of Percentage of Indian Population living in a particular Neighbourhood, we are here working with both the  Density  of Indian Population and Density of Indian Restaurants in a particular Neighbourhood to open a new Restaurant.</a:t>
            </a:r>
          </a:p>
        </p:txBody>
      </p:sp>
    </p:spTree>
    <p:extLst>
      <p:ext uri="{BB962C8B-B14F-4D97-AF65-F5344CB8AC3E}">
        <p14:creationId xmlns:p14="http://schemas.microsoft.com/office/powerpoint/2010/main" xmlns="" val="219138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D14969-8E26-4F16-A599-87B5710EB456}"/>
              </a:ext>
            </a:extLst>
          </p:cNvPr>
          <p:cNvSpPr>
            <a:spLocks noGrp="1"/>
          </p:cNvSpPr>
          <p:nvPr>
            <p:ph type="title"/>
          </p:nvPr>
        </p:nvSpPr>
        <p:spPr>
          <a:xfrm>
            <a:off x="1218550" y="276769"/>
            <a:ext cx="9784080" cy="1508760"/>
          </a:xfrm>
        </p:spPr>
        <p:txBody>
          <a:bodyPr/>
          <a:lstStyle/>
          <a:p>
            <a:r>
              <a:rPr lang="en-IN" dirty="0"/>
              <a:t>Block diagram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089974101"/>
              </p:ext>
            </p:extLst>
          </p:nvPr>
        </p:nvGraphicFramePr>
        <p:xfrm>
          <a:off x="500185" y="1969478"/>
          <a:ext cx="7565292" cy="111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8806809" y="1969478"/>
            <a:ext cx="1987366" cy="1117600"/>
            <a:chOff x="5556569" y="0"/>
            <a:chExt cx="1987366" cy="1117600"/>
          </a:xfrm>
        </p:grpSpPr>
        <p:sp>
          <p:nvSpPr>
            <p:cNvPr id="6" name="Rounded Rectangle 5"/>
            <p:cNvSpPr/>
            <p:nvPr/>
          </p:nvSpPr>
          <p:spPr>
            <a:xfrm>
              <a:off x="5556569" y="0"/>
              <a:ext cx="1987366" cy="11176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5589302" y="32733"/>
              <a:ext cx="1921900" cy="1052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Plot each neighborhood onto the map</a:t>
              </a:r>
            </a:p>
          </p:txBody>
        </p:sp>
      </p:grpSp>
      <p:grpSp>
        <p:nvGrpSpPr>
          <p:cNvPr id="8" name="Group 7"/>
          <p:cNvGrpSpPr/>
          <p:nvPr/>
        </p:nvGrpSpPr>
        <p:grpSpPr>
          <a:xfrm>
            <a:off x="586155" y="2908489"/>
            <a:ext cx="6556765" cy="2085236"/>
            <a:chOff x="954437" y="32733"/>
            <a:chExt cx="6556765" cy="2085236"/>
          </a:xfrm>
        </p:grpSpPr>
        <p:sp>
          <p:nvSpPr>
            <p:cNvPr id="9" name="Rounded Rectangle 8"/>
            <p:cNvSpPr/>
            <p:nvPr/>
          </p:nvSpPr>
          <p:spPr>
            <a:xfrm>
              <a:off x="954437" y="1000369"/>
              <a:ext cx="1987366" cy="11176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a:t>Divide </a:t>
              </a:r>
              <a:r>
                <a:rPr lang="en-US" dirty="0" err="1"/>
                <a:t>dataframe</a:t>
              </a:r>
              <a:r>
                <a:rPr lang="en-US" dirty="0"/>
                <a:t> into 5 clusters</a:t>
              </a:r>
            </a:p>
          </p:txBody>
        </p:sp>
        <p:sp>
          <p:nvSpPr>
            <p:cNvPr id="10" name="Rounded Rectangle 4"/>
            <p:cNvSpPr/>
            <p:nvPr/>
          </p:nvSpPr>
          <p:spPr>
            <a:xfrm>
              <a:off x="5589302" y="32733"/>
              <a:ext cx="1921900" cy="10521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endParaRPr lang="en-US" sz="1700" kern="1200" dirty="0"/>
            </a:p>
          </p:txBody>
        </p:sp>
      </p:grpSp>
      <p:graphicFrame>
        <p:nvGraphicFramePr>
          <p:cNvPr id="11" name="Diagram 10"/>
          <p:cNvGraphicFramePr/>
          <p:nvPr>
            <p:extLst>
              <p:ext uri="{D42A27DB-BD31-4B8C-83A1-F6EECF244321}">
                <p14:modId xmlns:p14="http://schemas.microsoft.com/office/powerpoint/2010/main" xmlns="" val="608065006"/>
              </p:ext>
            </p:extLst>
          </p:nvPr>
        </p:nvGraphicFramePr>
        <p:xfrm>
          <a:off x="3290277" y="2571405"/>
          <a:ext cx="7503897" cy="37159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ounded Rectangle 12"/>
          <p:cNvSpPr/>
          <p:nvPr/>
        </p:nvSpPr>
        <p:spPr>
          <a:xfrm>
            <a:off x="586156" y="5621214"/>
            <a:ext cx="2422768" cy="11781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a:t>Analyze each Neighborhood for </a:t>
            </a:r>
          </a:p>
          <a:p>
            <a:r>
              <a:rPr lang="en-US" dirty="0"/>
              <a:t>Best suitable location to open the restaurant</a:t>
            </a:r>
          </a:p>
        </p:txBody>
      </p:sp>
      <p:sp>
        <p:nvSpPr>
          <p:cNvPr id="15" name="Right Arrow 14"/>
          <p:cNvSpPr/>
          <p:nvPr/>
        </p:nvSpPr>
        <p:spPr>
          <a:xfrm>
            <a:off x="8245231" y="2387456"/>
            <a:ext cx="406400" cy="407566"/>
          </a:xfrm>
          <a:prstGeom prst="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a:off x="2736514" y="4218281"/>
            <a:ext cx="390770" cy="468923"/>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1492738" y="5119077"/>
            <a:ext cx="515816" cy="343877"/>
          </a:xfrm>
          <a:prstGeom prst="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9863015" y="3274646"/>
            <a:ext cx="437662" cy="312616"/>
          </a:xfrm>
          <a:prstGeom prst="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69018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D14969-8E26-4F16-A599-87B5710EB456}"/>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xmlns="" id="{86EEB042-3B36-4E8A-B773-8D0953789E88}"/>
              </a:ext>
            </a:extLst>
          </p:cNvPr>
          <p:cNvSpPr>
            <a:spLocks noGrp="1"/>
          </p:cNvSpPr>
          <p:nvPr>
            <p:ph idx="1"/>
          </p:nvPr>
        </p:nvSpPr>
        <p:spPr/>
        <p:txBody>
          <a:bodyPr/>
          <a:lstStyle/>
          <a:p>
            <a:pPr marL="0" indent="0">
              <a:buNone/>
            </a:pPr>
            <a:r>
              <a:rPr lang="en-IN" dirty="0"/>
              <a:t>Methodology involves the following stages:</a:t>
            </a:r>
          </a:p>
          <a:p>
            <a:pPr lvl="1"/>
            <a:r>
              <a:rPr lang="en-IN" dirty="0"/>
              <a:t>	Data Preprocessing</a:t>
            </a:r>
          </a:p>
          <a:p>
            <a:pPr lvl="1"/>
            <a:r>
              <a:rPr lang="en-IN" dirty="0"/>
              <a:t>	Exploratory Data Analysis</a:t>
            </a:r>
          </a:p>
          <a:p>
            <a:pPr lvl="1"/>
            <a:r>
              <a:rPr lang="en-IN" dirty="0"/>
              <a:t> 	Clustering (K-Means Clustering)</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xmlns="" val="507019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1949</TotalTime>
  <Words>897</Words>
  <Application>Microsoft Office PowerPoint</Application>
  <PresentationFormat>Custom</PresentationFormat>
  <Paragraphs>103</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Banded</vt:lpstr>
      <vt:lpstr>Neighbourhood RECOMMENDER Finding best location to open a Indian restaurant in London, uk</vt:lpstr>
      <vt:lpstr>CONTENTS </vt:lpstr>
      <vt:lpstr>Introduction</vt:lpstr>
      <vt:lpstr>Business Problem</vt:lpstr>
      <vt:lpstr>Data Description</vt:lpstr>
      <vt:lpstr>Data Features  </vt:lpstr>
      <vt:lpstr>What is new ?</vt:lpstr>
      <vt:lpstr>Block diagram</vt:lpstr>
      <vt:lpstr>Methodology</vt:lpstr>
      <vt:lpstr>Data Preprocessing</vt:lpstr>
      <vt:lpstr>Data Preprocessing</vt:lpstr>
      <vt:lpstr>Data Preprocessing</vt:lpstr>
      <vt:lpstr>Exploratory Data Analysis </vt:lpstr>
      <vt:lpstr>Exploratory Data Analysis </vt:lpstr>
      <vt:lpstr>Exploratory Data Analysis </vt:lpstr>
      <vt:lpstr>Clustering</vt:lpstr>
      <vt:lpstr>Clustering</vt:lpstr>
      <vt:lpstr>Clustering</vt:lpstr>
      <vt:lpstr>Results and Discussion</vt:lpstr>
      <vt:lpstr>Results and Discussion</vt:lpstr>
      <vt:lpstr>Results and Discussion</vt:lpstr>
      <vt:lpstr>Conclusion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Padhma Muniraj</dc:creator>
  <cp:lastModifiedBy>Harshvardhan Khidiya</cp:lastModifiedBy>
  <cp:revision>80</cp:revision>
  <dcterms:created xsi:type="dcterms:W3CDTF">2019-06-24T09:56:24Z</dcterms:created>
  <dcterms:modified xsi:type="dcterms:W3CDTF">2020-10-05T15:07:15Z</dcterms:modified>
</cp:coreProperties>
</file>